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y="5143500" cx="9144000"/>
  <p:notesSz cx="6858000" cy="9144000"/>
  <p:embeddedFontLst>
    <p:embeddedFont>
      <p:font typeface="Source Sans 3 Medium"/>
      <p:regular r:id="rId49"/>
      <p:bold r:id="rId50"/>
      <p:italic r:id="rId51"/>
      <p:boldItalic r:id="rId52"/>
    </p:embeddedFont>
    <p:embeddedFont>
      <p:font typeface="Source Sans 3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03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0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font" Target="fonts/SourceSans3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SourceSans3Medium-italic.fntdata"/><Relationship Id="rId50" Type="http://schemas.openxmlformats.org/officeDocument/2006/relationships/font" Target="fonts/SourceSans3Medium-bold.fntdata"/><Relationship Id="rId53" Type="http://schemas.openxmlformats.org/officeDocument/2006/relationships/font" Target="fonts/SourceSans3-regular.fntdata"/><Relationship Id="rId52" Type="http://schemas.openxmlformats.org/officeDocument/2006/relationships/font" Target="fonts/SourceSans3Medium-boldItalic.fntdata"/><Relationship Id="rId11" Type="http://schemas.openxmlformats.org/officeDocument/2006/relationships/slide" Target="slides/slide6.xml"/><Relationship Id="rId55" Type="http://schemas.openxmlformats.org/officeDocument/2006/relationships/font" Target="fonts/SourceSans3-italic.fntdata"/><Relationship Id="rId10" Type="http://schemas.openxmlformats.org/officeDocument/2006/relationships/slide" Target="slides/slide5.xml"/><Relationship Id="rId54" Type="http://schemas.openxmlformats.org/officeDocument/2006/relationships/font" Target="fonts/SourceSans3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56" Type="http://schemas.openxmlformats.org/officeDocument/2006/relationships/font" Target="fonts/SourceSans3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bf6a2dfd8d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bf6a2dfd8d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bf9f66e26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bf9f66e2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bf9f66e26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bf9f66e26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bf9f66e26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bf9f66e26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bf9f66e26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bf9f66e26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bf9f66e269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bf9f66e26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bf9f66e269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bf9f66e269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bf9f66e26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bf9f66e26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bf9f66e269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bf9f66e269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bf9f66e269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bf9f66e269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7d37407143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7d37407143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bf9f66e269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bf9f66e269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bf9f66e26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bf9f66e26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bf9f66e26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bf9f66e26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bf9f66e269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bf9f66e269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bf9f66e269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bf9f66e269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bf9f66e269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bf9f66e269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bf9f66e269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bf9f66e269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bf9f66e269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bf9f66e269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bf9f66e269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bf9f66e269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bf9f66e269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bf9f66e269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7ceebf2ad2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7ceebf2ad2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bf9f66e269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bf9f66e269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bf9f66e269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bf9f66e269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bf9f66e269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bf9f66e269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bf9f66e269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bf9f66e269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bf9f66e269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bf9f66e269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bf9f66e269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bf9f66e269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bf9f66e269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bf9f66e269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bf9f66e269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bf9f66e269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bf9f66e269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bf9f66e26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bf9f66e269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bf9f66e269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bf6a2dfd8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bf6a2dfd8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bf9f66e269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bf9f66e269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bf9f66e269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bf9f66e269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bf9f66e269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bf9f66e269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bf6a2dfd8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bf6a2dfd8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f6a2dfd8d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f6a2dfd8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bf6a2dfd8d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bf6a2dfd8d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bf6a2dfd8d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bf6a2dfd8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f6a2dfd8d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f6a2dfd8d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f6a2dfd8d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bf6a2dfd8d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/>
          <p:nvPr/>
        </p:nvSpPr>
        <p:spPr>
          <a:xfrm>
            <a:off x="0" y="3154200"/>
            <a:ext cx="9144000" cy="3367500"/>
          </a:xfrm>
          <a:prstGeom prst="rect">
            <a:avLst/>
          </a:prstGeom>
          <a:solidFill>
            <a:srgbClr val="0B0B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0"/>
            <a:ext cx="9144000" cy="3154200"/>
          </a:xfrm>
          <a:prstGeom prst="rect">
            <a:avLst/>
          </a:prstGeom>
          <a:solidFill>
            <a:srgbClr val="8553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11700" y="33675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8553A3"/>
          </a:solidFill>
          <a:ln cap="flat" cmpd="sng" w="9525">
            <a:solidFill>
              <a:srgbClr val="8553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ource Sans 3"/>
              <a:buNone/>
              <a:defRPr b="1" sz="5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8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4654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89600"/>
            <a:ext cx="4436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490250" y="450150"/>
            <a:ext cx="807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4960200"/>
          </a:xfrm>
          <a:prstGeom prst="rect">
            <a:avLst/>
          </a:prstGeom>
          <a:solidFill>
            <a:srgbClr val="8553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3 Medium"/>
              <a:buNone/>
              <a:defRPr sz="28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3 Medium"/>
              <a:buNone/>
              <a:defRPr sz="28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3 Medium"/>
              <a:buNone/>
              <a:defRPr sz="28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3 Medium"/>
              <a:buNone/>
              <a:defRPr sz="28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3 Medium"/>
              <a:buNone/>
              <a:defRPr sz="28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3 Medium"/>
              <a:buNone/>
              <a:defRPr sz="28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3 Medium"/>
              <a:buNone/>
              <a:defRPr sz="28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3 Medium"/>
              <a:buNone/>
              <a:defRPr sz="28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3 Medium"/>
              <a:buNone/>
              <a:defRPr sz="2800">
                <a:solidFill>
                  <a:schemeClr val="dk1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3 Medium"/>
              <a:buChar char="●"/>
              <a:defRPr sz="1800">
                <a:solidFill>
                  <a:schemeClr val="dk2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3 Medium"/>
              <a:buChar char="○"/>
              <a:defRPr>
                <a:solidFill>
                  <a:schemeClr val="dk2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3 Medium"/>
              <a:buChar char="■"/>
              <a:defRPr>
                <a:solidFill>
                  <a:schemeClr val="dk2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3 Medium"/>
              <a:buChar char="●"/>
              <a:defRPr>
                <a:solidFill>
                  <a:schemeClr val="dk2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3 Medium"/>
              <a:buChar char="○"/>
              <a:defRPr>
                <a:solidFill>
                  <a:schemeClr val="dk2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3 Medium"/>
              <a:buChar char="■"/>
              <a:defRPr>
                <a:solidFill>
                  <a:schemeClr val="dk2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3 Medium"/>
              <a:buChar char="●"/>
              <a:defRPr>
                <a:solidFill>
                  <a:schemeClr val="dk2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3 Medium"/>
              <a:buChar char="○"/>
              <a:defRPr>
                <a:solidFill>
                  <a:schemeClr val="dk2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3 Medium"/>
              <a:buChar char="■"/>
              <a:defRPr>
                <a:solidFill>
                  <a:schemeClr val="dk2"/>
                </a:solidFill>
                <a:latin typeface="Source Sans 3 Medium"/>
                <a:ea typeface="Source Sans 3 Medium"/>
                <a:cs typeface="Source Sans 3 Medium"/>
                <a:sym typeface="Source Sans 3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-60900" y="4960075"/>
            <a:ext cx="9265800" cy="236400"/>
          </a:xfrm>
          <a:prstGeom prst="rect">
            <a:avLst/>
          </a:prstGeom>
          <a:solidFill>
            <a:srgbClr val="0B0B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-60900" y="-53100"/>
            <a:ext cx="9265800" cy="236400"/>
          </a:xfrm>
          <a:prstGeom prst="rect">
            <a:avLst/>
          </a:prstGeom>
          <a:solidFill>
            <a:srgbClr val="8553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3900" y="896276"/>
            <a:ext cx="8536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300">
                <a:latin typeface="Source Sans 3"/>
                <a:ea typeface="Source Sans 3"/>
                <a:cs typeface="Source Sans 3"/>
                <a:sym typeface="Source Sans 3"/>
              </a:rPr>
              <a:t>TAG-ORIENTED MARKET ANALYSIS OF ONLINE MARKETPLACES USING VISUAL ANALYTICS</a:t>
            </a:r>
            <a:endParaRPr b="1" sz="33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/>
              <a:t>A visual analytics system for market analysis of the desktop</a:t>
            </a:r>
            <a:r>
              <a:rPr lang="it" sz="2500"/>
              <a:t> </a:t>
            </a:r>
            <a:r>
              <a:rPr lang="it" sz="2500"/>
              <a:t>game online marketplace “Steam”</a:t>
            </a:r>
            <a:endParaRPr sz="25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6250" y="3377687"/>
            <a:ext cx="90117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200"/>
              <a:t>Valerio Di Stefano - 1898728</a:t>
            </a:r>
            <a:endParaRPr i="1"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“</a:t>
            </a:r>
            <a:r>
              <a:rPr b="1" lang="it" sz="1500">
                <a:latin typeface="Source Sans 3"/>
                <a:ea typeface="Source Sans 3"/>
                <a:cs typeface="Source Sans 3"/>
                <a:sym typeface="Source Sans 3"/>
              </a:rPr>
              <a:t>Engineering in Computer Science</a:t>
            </a:r>
            <a:r>
              <a:rPr lang="it" sz="1500"/>
              <a:t>” </a:t>
            </a:r>
            <a:r>
              <a:rPr lang="it" sz="1500"/>
              <a:t>Master’s Degree </a:t>
            </a:r>
            <a:r>
              <a:rPr lang="it" sz="1500"/>
              <a:t>- </a:t>
            </a:r>
            <a:r>
              <a:rPr b="1" lang="it" sz="1500">
                <a:latin typeface="Source Sans 3"/>
                <a:ea typeface="Source Sans 3"/>
                <a:cs typeface="Source Sans 3"/>
                <a:sym typeface="Source Sans 3"/>
              </a:rPr>
              <a:t>Visual Analytics</a:t>
            </a:r>
            <a:r>
              <a:rPr lang="it" sz="1500"/>
              <a:t> (</a:t>
            </a:r>
            <a:r>
              <a:rPr lang="it" sz="1500"/>
              <a:t>2023/202</a:t>
            </a:r>
            <a:r>
              <a:rPr lang="it" sz="1500"/>
              <a:t>4)</a:t>
            </a:r>
            <a:endParaRPr sz="1500"/>
          </a:p>
          <a:p>
            <a:pPr indent="0" lvl="0" marL="0" rtl="0" algn="ctr">
              <a:spcBef>
                <a:spcPts val="500"/>
              </a:spcBef>
              <a:spcAft>
                <a:spcPts val="0"/>
              </a:spcAft>
              <a:buNone/>
            </a:pPr>
            <a:r>
              <a:rPr lang="it" sz="1500"/>
              <a:t>Sapienza University of Rome</a:t>
            </a:r>
            <a:endParaRPr sz="15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400"/>
              <a:t>DATA</a:t>
            </a:r>
            <a:endParaRPr sz="5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330312"/>
            <a:ext cx="88602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300"/>
              <a:t> STEAM GAMES DATASET (KAGGLE + PYTHON)</a:t>
            </a:r>
            <a:endParaRPr sz="3300"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218550" y="1121775"/>
            <a:ext cx="4068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it" sz="1800">
                <a:latin typeface="Arial"/>
                <a:ea typeface="Arial"/>
                <a:cs typeface="Arial"/>
                <a:sym typeface="Arial"/>
              </a:rPr>
              <a:t>INITIAL GAMES DATASET</a:t>
            </a:r>
            <a:endParaRPr b="1" sz="1800">
              <a:latin typeface="Arial"/>
              <a:ea typeface="Arial"/>
              <a:cs typeface="Arial"/>
              <a:sym typeface="Arial"/>
            </a:endParaRPr>
          </a:p>
          <a:p>
            <a:pPr indent="-190500" lvl="0" marL="269999" rtl="0" algn="l">
              <a:spcBef>
                <a:spcPts val="8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it" sz="1500">
                <a:latin typeface="Arial"/>
                <a:ea typeface="Arial"/>
                <a:cs typeface="Arial"/>
                <a:sym typeface="Arial"/>
              </a:rPr>
              <a:t>Kaggle Dataset: “</a:t>
            </a:r>
            <a:r>
              <a:rPr lang="it" sz="1500">
                <a:latin typeface="Arial"/>
                <a:ea typeface="Arial"/>
                <a:cs typeface="Arial"/>
                <a:sym typeface="Arial"/>
              </a:rPr>
              <a:t>Steam Games Dataset” (by Martin Bustos)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190500" lvl="0" marL="269999" rtl="0" algn="l">
              <a:spcBef>
                <a:spcPts val="8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it" sz="1500">
                <a:latin typeface="Arial"/>
                <a:ea typeface="Arial"/>
                <a:cs typeface="Arial"/>
                <a:sym typeface="Arial"/>
              </a:rPr>
              <a:t>84.368 unique data items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190500" lvl="0" marL="269999" rtl="0" algn="l">
              <a:spcBef>
                <a:spcPts val="8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it" sz="1500">
                <a:latin typeface="Arial"/>
                <a:ea typeface="Arial"/>
                <a:cs typeface="Arial"/>
                <a:sym typeface="Arial"/>
              </a:rPr>
              <a:t>39 attributes</a:t>
            </a:r>
            <a:r>
              <a:rPr lang="it" sz="1500">
                <a:latin typeface="Arial"/>
                <a:ea typeface="Arial"/>
                <a:cs typeface="Arial"/>
                <a:sym typeface="Arial"/>
              </a:rPr>
              <a:t> each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180975" lvl="1" marL="5400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</a:pPr>
            <a:r>
              <a:rPr lang="it" sz="1600"/>
              <a:t>29 attributes have simple data values</a:t>
            </a:r>
            <a:endParaRPr sz="1600"/>
          </a:p>
          <a:p>
            <a:pPr indent="-180975" lvl="1" marL="5400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</a:pPr>
            <a:r>
              <a:rPr lang="it" sz="1600"/>
              <a:t>10 attributes have complex data structures as values (lists of values, 	list of key-value pairs, list of objects)</a:t>
            </a:r>
            <a:endParaRPr sz="1600"/>
          </a:p>
          <a:p>
            <a:pPr indent="-190500" lvl="0" marL="269999" rtl="0" algn="l">
              <a:spcBef>
                <a:spcPts val="8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it" sz="1500">
                <a:latin typeface="Arial"/>
                <a:ea typeface="Arial"/>
                <a:cs typeface="Arial"/>
                <a:sym typeface="Arial"/>
              </a:rPr>
              <a:t>No business data attached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200025" lvl="1" marL="5400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</a:pPr>
            <a:r>
              <a:rPr lang="it" sz="1600"/>
              <a:t>No game sales &amp; revenue data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4454587" y="1121775"/>
            <a:ext cx="4635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it" sz="1800">
                <a:latin typeface="Arial"/>
                <a:ea typeface="Arial"/>
                <a:cs typeface="Arial"/>
                <a:sym typeface="Arial"/>
              </a:rPr>
              <a:t>FINAL GAMES </a:t>
            </a:r>
            <a:r>
              <a:rPr b="1" lang="it" sz="1800">
                <a:latin typeface="Arial"/>
                <a:ea typeface="Arial"/>
                <a:cs typeface="Arial"/>
                <a:sym typeface="Arial"/>
              </a:rPr>
              <a:t>DATASET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190500" lvl="0" marL="269999" rtl="0" algn="l">
              <a:spcBef>
                <a:spcPts val="8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it" sz="1500">
                <a:latin typeface="Arial"/>
                <a:ea typeface="Arial"/>
                <a:cs typeface="Arial"/>
                <a:sym typeface="Arial"/>
              </a:rPr>
              <a:t>Python </a:t>
            </a:r>
            <a:r>
              <a:rPr lang="it" sz="1500">
                <a:latin typeface="Arial"/>
                <a:ea typeface="Arial"/>
                <a:cs typeface="Arial"/>
                <a:sym typeface="Arial"/>
              </a:rPr>
              <a:t>used for processing data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190500" lvl="0" marL="269999" rtl="0" algn="l">
              <a:spcBef>
                <a:spcPts val="8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it" sz="1500">
                <a:latin typeface="Arial"/>
                <a:ea typeface="Arial"/>
                <a:cs typeface="Arial"/>
                <a:sym typeface="Arial"/>
              </a:rPr>
              <a:t>Filtered data items </a:t>
            </a:r>
            <a:r>
              <a:rPr b="1" lang="it" sz="1500">
                <a:latin typeface="Arial"/>
                <a:ea typeface="Arial"/>
                <a:cs typeface="Arial"/>
                <a:sym typeface="Arial"/>
              </a:rPr>
              <a:t>➡ </a:t>
            </a:r>
            <a:r>
              <a:rPr b="1" lang="it" sz="1600">
                <a:latin typeface="Source Sans 3"/>
                <a:ea typeface="Source Sans 3"/>
                <a:cs typeface="Source Sans 3"/>
                <a:sym typeface="Source Sans 3"/>
              </a:rPr>
              <a:t>73.078 game items</a:t>
            </a:r>
            <a:endParaRPr b="1" sz="1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190500" lvl="0" marL="269999" rtl="0" algn="l">
              <a:spcBef>
                <a:spcPts val="8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it" sz="1500">
                <a:latin typeface="Arial"/>
                <a:ea typeface="Arial"/>
                <a:cs typeface="Arial"/>
                <a:sym typeface="Arial"/>
              </a:rPr>
              <a:t>Edited attributes </a:t>
            </a:r>
            <a:r>
              <a:rPr b="1" lang="it" sz="1500">
                <a:latin typeface="Arial"/>
                <a:ea typeface="Arial"/>
                <a:cs typeface="Arial"/>
                <a:sym typeface="Arial"/>
              </a:rPr>
              <a:t>➡ </a:t>
            </a:r>
            <a:r>
              <a:rPr b="1" lang="it" sz="1600">
                <a:latin typeface="Source Sans 3"/>
                <a:ea typeface="Source Sans 3"/>
                <a:cs typeface="Source Sans 3"/>
                <a:sym typeface="Source Sans 3"/>
              </a:rPr>
              <a:t>17 attributes</a:t>
            </a:r>
            <a:endParaRPr sz="1600"/>
          </a:p>
          <a:p>
            <a:pPr indent="-187325" lvl="1" marL="5400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Removed 12 non-relevant attributes</a:t>
            </a:r>
            <a:endParaRPr sz="1600"/>
          </a:p>
          <a:p>
            <a:pPr indent="-187325" lvl="1" marL="5400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Aggregated 4 structured attributes</a:t>
            </a:r>
            <a:endParaRPr sz="1600"/>
          </a:p>
          <a:p>
            <a:pPr indent="-187325" lvl="1" marL="5400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Kept 11 simple data attributes</a:t>
            </a:r>
            <a:endParaRPr sz="1600"/>
          </a:p>
          <a:p>
            <a:pPr indent="-187325" lvl="1" marL="5400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Obtained 6 final complex data attributes</a:t>
            </a:r>
            <a:endParaRPr sz="1600"/>
          </a:p>
          <a:p>
            <a:pPr indent="0" lvl="0" marL="540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/>
              <a:t>(including </a:t>
            </a:r>
            <a:r>
              <a:rPr b="1" lang="it" sz="1600">
                <a:latin typeface="Source Sans 3"/>
                <a:ea typeface="Source Sans 3"/>
                <a:cs typeface="Source Sans 3"/>
                <a:sym typeface="Source Sans 3"/>
              </a:rPr>
              <a:t>list of tags</a:t>
            </a:r>
            <a:r>
              <a:rPr lang="it" sz="1600"/>
              <a:t>)</a:t>
            </a:r>
            <a:endParaRPr sz="1600"/>
          </a:p>
          <a:p>
            <a:pPr indent="-187325" lvl="1" marL="5400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+ “</a:t>
            </a:r>
            <a:r>
              <a:rPr b="1" lang="it" sz="1600">
                <a:latin typeface="Source Sans 3"/>
                <a:ea typeface="Source Sans 3"/>
                <a:cs typeface="Source Sans 3"/>
                <a:sym typeface="Source Sans 3"/>
              </a:rPr>
              <a:t>Estimated copies sold</a:t>
            </a:r>
            <a:r>
              <a:rPr lang="it" sz="1600"/>
              <a:t>” (Boxleiter Method)</a:t>
            </a:r>
            <a:endParaRPr sz="1600"/>
          </a:p>
          <a:p>
            <a:pPr indent="-187325" lvl="1" marL="5400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+ “</a:t>
            </a:r>
            <a:r>
              <a:rPr b="1" lang="it" sz="1600">
                <a:latin typeface="Source Sans 3"/>
                <a:ea typeface="Source Sans 3"/>
                <a:cs typeface="Source Sans 3"/>
                <a:sym typeface="Source Sans 3"/>
              </a:rPr>
              <a:t>Estimated revenue</a:t>
            </a:r>
            <a:r>
              <a:rPr lang="it" sz="1600"/>
              <a:t>” (Fixed Price Discount)</a:t>
            </a:r>
            <a:endParaRPr sz="1600"/>
          </a:p>
          <a:p>
            <a:pPr indent="0" lvl="0" marL="80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cxnSp>
        <p:nvCxnSpPr>
          <p:cNvPr id="124" name="Google Shape;124;p23"/>
          <p:cNvCxnSpPr/>
          <p:nvPr/>
        </p:nvCxnSpPr>
        <p:spPr>
          <a:xfrm>
            <a:off x="4388548" y="1257577"/>
            <a:ext cx="0" cy="3493200"/>
          </a:xfrm>
          <a:prstGeom prst="straightConnector1">
            <a:avLst/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330312"/>
            <a:ext cx="88602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300"/>
              <a:t>GAME TAGS (TAG-ORIENTED SYSTEM)</a:t>
            </a:r>
            <a:endParaRPr sz="3300"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230344" y="1143300"/>
            <a:ext cx="8961900" cy="3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it" sz="2100">
                <a:latin typeface="Arial"/>
                <a:ea typeface="Arial"/>
                <a:cs typeface="Arial"/>
                <a:sym typeface="Arial"/>
              </a:rPr>
              <a:t>Every game item can have an </a:t>
            </a:r>
            <a:r>
              <a:rPr lang="it" sz="2100"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it" sz="2100">
                <a:latin typeface="Arial"/>
                <a:ea typeface="Arial"/>
                <a:cs typeface="Arial"/>
                <a:sym typeface="Arial"/>
              </a:rPr>
              <a:t>ssociated </a:t>
            </a:r>
            <a:r>
              <a:rPr b="1" lang="it" sz="2100">
                <a:latin typeface="Arial"/>
                <a:ea typeface="Arial"/>
                <a:cs typeface="Arial"/>
                <a:sym typeface="Arial"/>
              </a:rPr>
              <a:t>list of tags</a:t>
            </a:r>
            <a:endParaRPr b="1" sz="2100">
              <a:latin typeface="Arial"/>
              <a:ea typeface="Arial"/>
              <a:cs typeface="Arial"/>
              <a:sym typeface="Arial"/>
            </a:endParaRPr>
          </a:p>
          <a:p>
            <a:pPr indent="-292100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b="1" lang="it" sz="1600">
                <a:latin typeface="Arial"/>
                <a:ea typeface="Arial"/>
                <a:cs typeface="Arial"/>
                <a:sym typeface="Arial"/>
              </a:rPr>
              <a:t>Max 20 tags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per game item, taken from a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pool of 448 tags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292100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Game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publisher defines initial list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, Steam platform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users can suggest changes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292100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Tags in list are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ranked by relevance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to the associated game (publisher + users votes)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it" sz="2100">
                <a:latin typeface="Arial"/>
                <a:ea typeface="Arial"/>
                <a:cs typeface="Arial"/>
                <a:sym typeface="Arial"/>
              </a:rPr>
              <a:t>New “tags dataset” (computed by iterating over all games’ list of tags)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282575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b="1" lang="it" sz="1600">
                <a:latin typeface="Arial"/>
                <a:ea typeface="Arial"/>
                <a:cs typeface="Arial"/>
                <a:sym typeface="Arial"/>
              </a:rPr>
              <a:t>423 tags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 included (out of 448 total)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282575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Computed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name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number of games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tag category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(“Genre”, “Sub-Genre”, “Feature”)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288925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it" sz="1700">
                <a:latin typeface="Arial"/>
                <a:ea typeface="Arial"/>
                <a:cs typeface="Arial"/>
                <a:sym typeface="Arial"/>
              </a:rPr>
              <a:t>Computed </a:t>
            </a:r>
            <a:r>
              <a:rPr b="1" lang="it" sz="1700">
                <a:latin typeface="Arial"/>
                <a:ea typeface="Arial"/>
                <a:cs typeface="Arial"/>
                <a:sym typeface="Arial"/>
              </a:rPr>
              <a:t>t-SNE and MDS coordinates</a:t>
            </a:r>
            <a:r>
              <a:rPr lang="it" sz="1700">
                <a:latin typeface="Arial"/>
                <a:ea typeface="Arial"/>
                <a:cs typeface="Arial"/>
                <a:sym typeface="Arial"/>
              </a:rPr>
              <a:t> from </a:t>
            </a:r>
            <a:r>
              <a:rPr b="1" lang="it" sz="1700">
                <a:latin typeface="Arial"/>
                <a:ea typeface="Arial"/>
                <a:cs typeface="Arial"/>
                <a:sym typeface="Arial"/>
              </a:rPr>
              <a:t>tags similarity</a:t>
            </a:r>
            <a:r>
              <a:rPr lang="it" sz="1700">
                <a:latin typeface="Arial"/>
                <a:ea typeface="Arial"/>
                <a:cs typeface="Arial"/>
                <a:sym typeface="Arial"/>
              </a:rPr>
              <a:t> value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0" lvl="0" marL="360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Arial"/>
                <a:ea typeface="Arial"/>
                <a:cs typeface="Arial"/>
                <a:sym typeface="Arial"/>
              </a:rPr>
              <a:t>(for each pair &lt;x,y&gt; of tags, number of games with both x and y in games’ tags list)</a:t>
            </a:r>
            <a:endParaRPr sz="17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155023" y="1089498"/>
            <a:ext cx="8963100" cy="3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it" sz="2100">
                <a:latin typeface="Arial"/>
                <a:ea typeface="Arial"/>
                <a:cs typeface="Arial"/>
                <a:sym typeface="Arial"/>
              </a:rPr>
              <a:t>“dataset” folder ➡ Initial raw data</a:t>
            </a:r>
            <a:endParaRPr b="1" sz="2100">
              <a:latin typeface="Arial"/>
              <a:ea typeface="Arial"/>
              <a:cs typeface="Arial"/>
              <a:sym typeface="Arial"/>
            </a:endParaRPr>
          </a:p>
          <a:p>
            <a:pPr indent="-292100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Kaggle: “games.json” + “games_cleaned.json”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292100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Processed (with Python): “tags.json” + “genres.json”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it" sz="2100">
                <a:latin typeface="Arial"/>
                <a:ea typeface="Arial"/>
                <a:cs typeface="Arial"/>
                <a:sym typeface="Arial"/>
              </a:rPr>
              <a:t>“app_database” folder ➡ Data used by the system</a:t>
            </a:r>
            <a:endParaRPr b="1" sz="2100">
              <a:latin typeface="Arial"/>
              <a:ea typeface="Arial"/>
              <a:cs typeface="Arial"/>
              <a:sym typeface="Arial"/>
            </a:endParaRPr>
          </a:p>
          <a:p>
            <a:pPr indent="-282575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700">
                <a:latin typeface="Arial"/>
                <a:ea typeface="Arial"/>
                <a:cs typeface="Arial"/>
                <a:sym typeface="Arial"/>
              </a:rPr>
              <a:t>Main Datasets: </a:t>
            </a:r>
            <a:r>
              <a:rPr b="1" lang="it" sz="1700">
                <a:latin typeface="Calibri"/>
                <a:ea typeface="Calibri"/>
                <a:cs typeface="Calibri"/>
                <a:sym typeface="Calibri"/>
              </a:rPr>
              <a:t>app_games.json</a:t>
            </a:r>
            <a:r>
              <a:rPr lang="it" sz="1700">
                <a:latin typeface="Arial"/>
                <a:ea typeface="Arial"/>
                <a:cs typeface="Arial"/>
                <a:sym typeface="Arial"/>
              </a:rPr>
              <a:t> + </a:t>
            </a:r>
            <a:r>
              <a:rPr b="1" lang="it" sz="1700">
                <a:latin typeface="Calibri"/>
                <a:ea typeface="Calibri"/>
                <a:cs typeface="Calibri"/>
                <a:sym typeface="Calibri"/>
              </a:rPr>
              <a:t>app_tags.json</a:t>
            </a:r>
            <a:r>
              <a:rPr lang="it" sz="1700">
                <a:latin typeface="Arial"/>
                <a:ea typeface="Arial"/>
                <a:cs typeface="Arial"/>
                <a:sym typeface="Arial"/>
              </a:rPr>
              <a:t> (by category)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288925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it" sz="1700">
                <a:latin typeface="Arial"/>
                <a:ea typeface="Arial"/>
                <a:cs typeface="Arial"/>
                <a:sym typeface="Arial"/>
              </a:rPr>
              <a:t>Other Datasets: 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288925" lvl="1" marL="719999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○"/>
            </a:pPr>
            <a:r>
              <a:rPr b="1" lang="it" sz="1700">
                <a:latin typeface="Calibri"/>
                <a:ea typeface="Calibri"/>
                <a:cs typeface="Calibri"/>
                <a:sym typeface="Calibri"/>
              </a:rPr>
              <a:t>app_tags_similarity_matrix.json</a:t>
            </a:r>
            <a:r>
              <a:rPr lang="it" sz="1700">
                <a:latin typeface="Arial"/>
                <a:ea typeface="Arial"/>
                <a:cs typeface="Arial"/>
                <a:sym typeface="Arial"/>
              </a:rPr>
              <a:t> (+ normalized version)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288925" lvl="1" marL="719999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○"/>
            </a:pPr>
            <a:r>
              <a:rPr b="1" lang="it" sz="1700">
                <a:latin typeface="Calibri"/>
                <a:ea typeface="Calibri"/>
                <a:cs typeface="Calibri"/>
                <a:sym typeface="Calibri"/>
              </a:rPr>
              <a:t>app_ranked_games.json</a:t>
            </a:r>
            <a:r>
              <a:rPr lang="it" sz="1700">
                <a:latin typeface="Arial"/>
                <a:ea typeface="Arial"/>
                <a:cs typeface="Arial"/>
                <a:sym typeface="Arial"/>
              </a:rPr>
              <a:t> (game IDs sorted by attributes)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288925" lvl="1" marL="719999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○"/>
            </a:pPr>
            <a:r>
              <a:rPr b="1" lang="it" sz="1700">
                <a:latin typeface="Calibri"/>
                <a:ea typeface="Calibri"/>
                <a:cs typeface="Calibri"/>
                <a:sym typeface="Calibri"/>
              </a:rPr>
              <a:t>app_tags_games_indexes.json</a:t>
            </a:r>
            <a:r>
              <a:rPr lang="it" sz="1700">
                <a:latin typeface="Arial"/>
                <a:ea typeface="Arial"/>
                <a:cs typeface="Arial"/>
                <a:sym typeface="Arial"/>
              </a:rPr>
              <a:t> (tags’ associated game IDs)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288925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it" sz="1700">
                <a:latin typeface="Arial"/>
                <a:ea typeface="Arial"/>
                <a:cs typeface="Arial"/>
                <a:sym typeface="Arial"/>
              </a:rPr>
              <a:t>Indexed Datasets: </a:t>
            </a:r>
            <a:r>
              <a:rPr b="1" lang="it" sz="1700">
                <a:latin typeface="Calibri"/>
                <a:ea typeface="Calibri"/>
                <a:cs typeface="Calibri"/>
                <a:sym typeface="Calibri"/>
              </a:rPr>
              <a:t>app_games_indexes</a:t>
            </a:r>
            <a:r>
              <a:rPr lang="it" sz="1700">
                <a:latin typeface="Arial"/>
                <a:ea typeface="Arial"/>
                <a:cs typeface="Arial"/>
                <a:sym typeface="Arial"/>
              </a:rPr>
              <a:t> (sub-folder)</a:t>
            </a:r>
            <a:endParaRPr sz="1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330312"/>
            <a:ext cx="88602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300"/>
              <a:t>SYSTEM’S FILE STRUCTURE</a:t>
            </a:r>
            <a:endParaRPr sz="3300"/>
          </a:p>
        </p:txBody>
      </p:sp>
      <p:pic>
        <p:nvPicPr>
          <p:cNvPr id="137" name="Google Shape;137;p25"/>
          <p:cNvPicPr preferRelativeResize="0"/>
          <p:nvPr/>
        </p:nvPicPr>
        <p:blipFill rotWithShape="1">
          <a:blip r:embed="rId3">
            <a:alphaModFix/>
          </a:blip>
          <a:srcRect b="17941" l="39982" r="35423" t="12357"/>
          <a:stretch/>
        </p:blipFill>
        <p:spPr>
          <a:xfrm>
            <a:off x="6492375" y="178050"/>
            <a:ext cx="3003451" cy="478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-25" y="2150850"/>
            <a:ext cx="914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000"/>
              <a:t>VISUALIZATIONS  &amp;  ANALYTICS</a:t>
            </a:r>
            <a:endParaRPr sz="5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128333" y="1316750"/>
            <a:ext cx="897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269999" rtl="0" algn="l">
              <a:spcBef>
                <a:spcPts val="1500"/>
              </a:spcBef>
              <a:spcAft>
                <a:spcPts val="0"/>
              </a:spcAft>
              <a:buSzPts val="2000"/>
              <a:buChar char="●"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10 </a:t>
            </a:r>
            <a:r>
              <a:rPr b="1" lang="it" sz="2000" u="sng">
                <a:latin typeface="Arial"/>
                <a:ea typeface="Arial"/>
                <a:cs typeface="Arial"/>
                <a:sym typeface="Arial"/>
              </a:rPr>
              <a:t>interactive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it" sz="2000" u="sng">
                <a:latin typeface="Arial"/>
                <a:ea typeface="Arial"/>
                <a:cs typeface="Arial"/>
                <a:sym typeface="Arial"/>
              </a:rPr>
              <a:t>coordinated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it" sz="2000" u="sng">
                <a:latin typeface="Arial"/>
                <a:ea typeface="Arial"/>
                <a:cs typeface="Arial"/>
                <a:sym typeface="Arial"/>
              </a:rPr>
              <a:t>customizable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 visualizations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26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Arial"/>
                <a:ea typeface="Arial"/>
                <a:cs typeface="Arial"/>
                <a:sym typeface="Arial"/>
              </a:rPr>
              <a:t>(treemaps, histograms, scatterplots, </a:t>
            </a:r>
            <a:r>
              <a:rPr lang="it">
                <a:latin typeface="Arial"/>
                <a:ea typeface="Arial"/>
                <a:cs typeface="Arial"/>
                <a:sym typeface="Arial"/>
              </a:rPr>
              <a:t>bubble charts</a:t>
            </a:r>
            <a:r>
              <a:rPr lang="it">
                <a:latin typeface="Arial"/>
                <a:ea typeface="Arial"/>
                <a:cs typeface="Arial"/>
                <a:sym typeface="Arial"/>
              </a:rPr>
              <a:t>, rankings, parallel coordinate views, chord diagrams, tabular visualizations, </a:t>
            </a:r>
            <a:r>
              <a:rPr lang="it">
                <a:latin typeface="Arial"/>
                <a:ea typeface="Arial"/>
                <a:cs typeface="Arial"/>
                <a:sym typeface="Arial"/>
              </a:rPr>
              <a:t>line charts, </a:t>
            </a:r>
            <a:r>
              <a:rPr lang="it">
                <a:latin typeface="Arial"/>
                <a:ea typeface="Arial"/>
                <a:cs typeface="Arial"/>
                <a:sym typeface="Arial"/>
              </a:rPr>
              <a:t>numerical visualizations)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2250" lvl="0" marL="269999" rtl="0" algn="l">
              <a:spcBef>
                <a:spcPts val="15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System designed for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4K resolutions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 ➡ Single sections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scaling to full size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-222250" lvl="0" marL="269999" rtl="0" algn="l">
              <a:spcBef>
                <a:spcPts val="15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Detailed infos &amp; instructions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for each visualization (associated “?” button)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222250" lvl="0" marL="269999" rtl="0" algn="l">
              <a:spcBef>
                <a:spcPts val="15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QoL Features: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general controls, hover tooltips, legends, color consistency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222250" lvl="0" marL="269999" rtl="0" algn="l">
              <a:spcBef>
                <a:spcPts val="1500"/>
              </a:spcBef>
              <a:spcAft>
                <a:spcPts val="1500"/>
              </a:spcAft>
              <a:buSzPts val="2000"/>
              <a:buFont typeface="Arial"/>
              <a:buChar char="●"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Interleaved or separate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games and/or tags exploration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8"/>
          <p:cNvSpPr txBox="1"/>
          <p:nvPr>
            <p:ph type="title"/>
          </p:nvPr>
        </p:nvSpPr>
        <p:spPr>
          <a:xfrm>
            <a:off x="311700" y="415949"/>
            <a:ext cx="8740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3300"/>
              <a:t>VISUALIZATIONS  &amp;  SYSTEM FEATURES</a:t>
            </a:r>
            <a:endParaRPr sz="3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9"/>
          <p:cNvSpPr/>
          <p:nvPr/>
        </p:nvSpPr>
        <p:spPr>
          <a:xfrm>
            <a:off x="21650" y="6400"/>
            <a:ext cx="3181500" cy="3419100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  <p:sp>
        <p:nvSpPr>
          <p:cNvPr id="160" name="Google Shape;160;p29"/>
          <p:cNvSpPr/>
          <p:nvPr/>
        </p:nvSpPr>
        <p:spPr>
          <a:xfrm>
            <a:off x="21650" y="3465150"/>
            <a:ext cx="5857800" cy="1645200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  <p:sp>
        <p:nvSpPr>
          <p:cNvPr id="161" name="Google Shape;161;p29"/>
          <p:cNvSpPr/>
          <p:nvPr/>
        </p:nvSpPr>
        <p:spPr>
          <a:xfrm flipH="1">
            <a:off x="3241350" y="6400"/>
            <a:ext cx="2638200" cy="34191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Source Sans 3 Medium"/>
                <a:ea typeface="Source Sans 3 Medium"/>
                <a:cs typeface="Source Sans 3 Medium"/>
                <a:sym typeface="Source Sans 3 Medium"/>
              </a:rPr>
              <a:t> </a:t>
            </a:r>
            <a:endParaRPr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  <p:sp>
        <p:nvSpPr>
          <p:cNvPr id="162" name="Google Shape;162;p29"/>
          <p:cNvSpPr/>
          <p:nvPr/>
        </p:nvSpPr>
        <p:spPr>
          <a:xfrm>
            <a:off x="5924844" y="6400"/>
            <a:ext cx="3181500" cy="51018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Source Sans 3 Medium"/>
                <a:ea typeface="Source Sans 3 Medium"/>
                <a:cs typeface="Source Sans 3 Medium"/>
                <a:sym typeface="Source Sans 3 Medium"/>
              </a:rPr>
              <a:t> </a:t>
            </a:r>
            <a:endParaRPr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311700" y="330312"/>
            <a:ext cx="88602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300"/>
              <a:t>TAG-ORIENTED SYSTEM</a:t>
            </a:r>
            <a:endParaRPr sz="3300"/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262092" y="1143300"/>
            <a:ext cx="9191100" cy="3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it" sz="2300">
                <a:latin typeface="Arial"/>
                <a:ea typeface="Arial"/>
                <a:cs typeface="Arial"/>
                <a:sym typeface="Arial"/>
              </a:rPr>
              <a:t>System allows for both:</a:t>
            </a:r>
            <a:endParaRPr b="1" sz="2300">
              <a:latin typeface="Arial"/>
              <a:ea typeface="Arial"/>
              <a:cs typeface="Arial"/>
              <a:sym typeface="Arial"/>
            </a:endParaRPr>
          </a:p>
          <a:p>
            <a:pPr indent="-304800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b="1" lang="it" sz="1800">
                <a:latin typeface="Arial"/>
                <a:ea typeface="Arial"/>
                <a:cs typeface="Arial"/>
                <a:sym typeface="Arial"/>
              </a:rPr>
              <a:t>Exploration of game items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 (based on user defined filters, global and local)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04800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b="1" lang="it" sz="1800">
                <a:latin typeface="Arial"/>
                <a:ea typeface="Arial"/>
                <a:cs typeface="Arial"/>
                <a:sym typeface="Arial"/>
              </a:rPr>
              <a:t>Exploration of tags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 (based on user defined filters, global and local)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it" sz="2300">
                <a:latin typeface="Arial"/>
                <a:ea typeface="Arial"/>
                <a:cs typeface="Arial"/>
                <a:sym typeface="Arial"/>
              </a:rPr>
              <a:t>Tag-oriented market analysis</a:t>
            </a:r>
            <a:endParaRPr b="1" sz="2300">
              <a:latin typeface="Arial"/>
              <a:ea typeface="Arial"/>
              <a:cs typeface="Arial"/>
              <a:sym typeface="Arial"/>
            </a:endParaRPr>
          </a:p>
          <a:p>
            <a:pPr indent="-295275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b="1" lang="it" sz="1800">
                <a:latin typeface="Arial"/>
                <a:ea typeface="Arial"/>
                <a:cs typeface="Arial"/>
                <a:sym typeface="Arial"/>
              </a:rPr>
              <a:t>Analysis of data about single tags 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(rather than single product or product types)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95275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it" sz="1800">
                <a:latin typeface="Arial"/>
                <a:ea typeface="Arial"/>
                <a:cs typeface="Arial"/>
                <a:sym typeface="Arial"/>
              </a:rPr>
              <a:t>Allows to </a:t>
            </a:r>
            <a:r>
              <a:rPr b="1" lang="it" sz="1800">
                <a:latin typeface="Arial"/>
                <a:ea typeface="Arial"/>
                <a:cs typeface="Arial"/>
                <a:sym typeface="Arial"/>
              </a:rPr>
              <a:t>analyze business data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 for </a:t>
            </a:r>
            <a:r>
              <a:rPr b="1" lang="it" sz="1800">
                <a:latin typeface="Arial"/>
                <a:ea typeface="Arial"/>
                <a:cs typeface="Arial"/>
                <a:sym typeface="Arial"/>
              </a:rPr>
              <a:t>dishomogeneous products and services</a:t>
            </a:r>
            <a:endParaRPr b="1" sz="1800">
              <a:latin typeface="Arial"/>
              <a:ea typeface="Arial"/>
              <a:cs typeface="Arial"/>
              <a:sym typeface="Arial"/>
            </a:endParaRPr>
          </a:p>
          <a:p>
            <a:pPr indent="-295275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it" sz="1800">
                <a:latin typeface="Arial"/>
                <a:ea typeface="Arial"/>
                <a:cs typeface="Arial"/>
                <a:sym typeface="Arial"/>
              </a:rPr>
              <a:t>Allows to </a:t>
            </a:r>
            <a:r>
              <a:rPr b="1" lang="it" sz="1800">
                <a:latin typeface="Arial"/>
                <a:ea typeface="Arial"/>
                <a:cs typeface="Arial"/>
                <a:sym typeface="Arial"/>
              </a:rPr>
              <a:t>compare data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 about </a:t>
            </a:r>
            <a:r>
              <a:rPr b="1" lang="it" sz="1800">
                <a:latin typeface="Arial"/>
                <a:ea typeface="Arial"/>
                <a:cs typeface="Arial"/>
                <a:sym typeface="Arial"/>
              </a:rPr>
              <a:t>overlapping subsets of items</a:t>
            </a:r>
            <a:endParaRPr b="1" sz="1800">
              <a:latin typeface="Arial"/>
              <a:ea typeface="Arial"/>
              <a:cs typeface="Arial"/>
              <a:sym typeface="Arial"/>
            </a:endParaRPr>
          </a:p>
          <a:p>
            <a:pPr indent="-295275" lvl="0" marL="3600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it" sz="1800">
                <a:latin typeface="Arial"/>
                <a:ea typeface="Arial"/>
                <a:cs typeface="Arial"/>
                <a:sym typeface="Arial"/>
              </a:rPr>
              <a:t>Allows to </a:t>
            </a:r>
            <a:r>
              <a:rPr b="1" lang="it" sz="1800">
                <a:latin typeface="Arial"/>
                <a:ea typeface="Arial"/>
                <a:cs typeface="Arial"/>
                <a:sym typeface="Arial"/>
              </a:rPr>
              <a:t>discover additional global insights 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(w.r.t. single items analysis)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1"/>
          <p:cNvPicPr preferRelativeResize="0"/>
          <p:nvPr/>
        </p:nvPicPr>
        <p:blipFill rotWithShape="1">
          <a:blip r:embed="rId3">
            <a:alphaModFix/>
          </a:blip>
          <a:srcRect b="0" l="119" r="129" t="0"/>
          <a:stretch/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58121" y="418552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INDEX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230757"/>
            <a:ext cx="4118700" cy="39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3"/>
              <a:buAutoNum type="arabicPeriod"/>
            </a:pPr>
            <a:r>
              <a:rPr b="1" lang="it" sz="1600">
                <a:latin typeface="Source Sans 3"/>
                <a:ea typeface="Source Sans 3"/>
                <a:cs typeface="Source Sans 3"/>
                <a:sym typeface="Source Sans 3"/>
              </a:rPr>
              <a:t>INTRODUCTION</a:t>
            </a:r>
            <a:endParaRPr b="1" sz="1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30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3"/>
              <a:buAutoNum type="arabicPeriod"/>
            </a:pPr>
            <a:r>
              <a:rPr b="1" lang="it" sz="1600">
                <a:latin typeface="Source Sans 3"/>
                <a:ea typeface="Source Sans 3"/>
                <a:cs typeface="Source Sans 3"/>
                <a:sym typeface="Source Sans 3"/>
              </a:rPr>
              <a:t>DATA</a:t>
            </a:r>
            <a:endParaRPr b="1" sz="1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30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3"/>
              <a:buAutoNum type="arabicPeriod"/>
            </a:pPr>
            <a:r>
              <a:rPr b="1" lang="it" sz="1600">
                <a:latin typeface="Source Sans 3"/>
                <a:ea typeface="Source Sans 3"/>
                <a:cs typeface="Source Sans 3"/>
                <a:sym typeface="Source Sans 3"/>
              </a:rPr>
              <a:t>VISUALIZATIONS &amp; ANALYTICS</a:t>
            </a:r>
            <a:endParaRPr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TREEMAPS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HISTOGRAMS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PARALLEL COORDINATES VIEW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TAGS RANKING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GENERAL TAGS INFO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TAGS SIMILARITY SCATTERPLOTS &amp; CHORD DIAGRAM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it" sz="1400"/>
              <a:t>TAGS SCATTERPLOT / BUBBLE CHART</a:t>
            </a:r>
            <a:endParaRPr sz="1400"/>
          </a:p>
        </p:txBody>
      </p:sp>
      <p:sp>
        <p:nvSpPr>
          <p:cNvPr id="67" name="Google Shape;67;p14"/>
          <p:cNvSpPr txBox="1"/>
          <p:nvPr>
            <p:ph idx="2" type="body"/>
          </p:nvPr>
        </p:nvSpPr>
        <p:spPr>
          <a:xfrm>
            <a:off x="4198700" y="1212194"/>
            <a:ext cx="4466700" cy="44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it" sz="1400"/>
              <a:t>GENERAL GAMES INFO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it" sz="1400"/>
              <a:t>GAME RESULTS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it" sz="1400"/>
              <a:t>TAGS TIME SERIEs</a:t>
            </a:r>
            <a:endParaRPr b="1" sz="1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3"/>
              <a:buAutoNum type="arabicPeriod" startAt="3"/>
            </a:pPr>
            <a:r>
              <a:rPr b="1" lang="it" sz="1600">
                <a:latin typeface="Source Sans 3"/>
                <a:ea typeface="Source Sans 3"/>
                <a:cs typeface="Source Sans 3"/>
                <a:sym typeface="Source Sans 3"/>
              </a:rPr>
              <a:t>RELATED WORKS</a:t>
            </a:r>
            <a:endParaRPr b="1" sz="1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it" sz="1400"/>
              <a:t>FOOD &amp; BEVERAGE CASE STUDY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it" sz="1400"/>
              <a:t>VISUAL ANALYTICS FOR COMPETITIVE INTELLIGENCE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it" sz="1400"/>
              <a:t>OTHER RELATED WORKS</a:t>
            </a:r>
            <a:endParaRPr sz="1400"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3"/>
              <a:buAutoNum type="arabicPeriod" startAt="3"/>
            </a:pPr>
            <a:r>
              <a:rPr b="1" lang="it" sz="1600">
                <a:latin typeface="Source Sans 3"/>
                <a:ea typeface="Source Sans 3"/>
                <a:cs typeface="Source Sans 3"/>
                <a:sym typeface="Source Sans 3"/>
              </a:rPr>
              <a:t>USE CASES &amp; INSIGHTS</a:t>
            </a:r>
            <a:endParaRPr b="1" sz="1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it" sz="1400"/>
              <a:t>INTENDED USERS AND USE CASES</a:t>
            </a:r>
            <a:endParaRPr sz="1400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 startAt="8"/>
            </a:pPr>
            <a:r>
              <a:rPr lang="it" sz="1400"/>
              <a:t>USE CASES &amp; INSIGHTS EXAMPLES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urce Sans 3"/>
              <a:buAutoNum type="arabicPeriod" startAt="3"/>
            </a:pPr>
            <a:r>
              <a:rPr b="1" lang="it" sz="1600">
                <a:latin typeface="Source Sans 3"/>
                <a:ea typeface="Source Sans 3"/>
                <a:cs typeface="Source Sans 3"/>
                <a:sym typeface="Source Sans 3"/>
              </a:rPr>
              <a:t>CONCLUSIONS AND FUTURE WORKS	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2"/>
          <p:cNvPicPr preferRelativeResize="0"/>
          <p:nvPr/>
        </p:nvPicPr>
        <p:blipFill rotWithShape="1">
          <a:blip r:embed="rId3">
            <a:alphaModFix/>
          </a:blip>
          <a:srcRect b="0" l="119" r="129" t="0"/>
          <a:stretch/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3"/>
          <p:cNvPicPr preferRelativeResize="0"/>
          <p:nvPr/>
        </p:nvPicPr>
        <p:blipFill rotWithShape="1">
          <a:blip r:embed="rId3">
            <a:alphaModFix/>
          </a:blip>
          <a:srcRect b="0" l="119" r="129" t="0"/>
          <a:stretch/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4"/>
          <p:cNvPicPr preferRelativeResize="0"/>
          <p:nvPr/>
        </p:nvPicPr>
        <p:blipFill rotWithShape="1">
          <a:blip r:embed="rId3">
            <a:alphaModFix/>
          </a:blip>
          <a:srcRect b="0" l="119" r="129" t="0"/>
          <a:stretch/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5"/>
          <p:cNvPicPr preferRelativeResize="0"/>
          <p:nvPr/>
        </p:nvPicPr>
        <p:blipFill rotWithShape="1">
          <a:blip r:embed="rId3">
            <a:alphaModFix/>
          </a:blip>
          <a:srcRect b="0" l="119" r="129" t="0"/>
          <a:stretch/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6"/>
          <p:cNvPicPr preferRelativeResize="0"/>
          <p:nvPr/>
        </p:nvPicPr>
        <p:blipFill rotWithShape="1">
          <a:blip r:embed="rId3">
            <a:alphaModFix/>
          </a:blip>
          <a:srcRect b="0" l="119" r="129" t="0"/>
          <a:stretch/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7"/>
          <p:cNvPicPr preferRelativeResize="0"/>
          <p:nvPr/>
        </p:nvPicPr>
        <p:blipFill rotWithShape="1">
          <a:blip r:embed="rId3">
            <a:alphaModFix/>
          </a:blip>
          <a:srcRect b="0" l="119" r="129" t="0"/>
          <a:stretch/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8"/>
          <p:cNvPicPr preferRelativeResize="0"/>
          <p:nvPr/>
        </p:nvPicPr>
        <p:blipFill rotWithShape="1">
          <a:blip r:embed="rId3">
            <a:alphaModFix/>
          </a:blip>
          <a:srcRect b="0" l="119" r="129" t="0"/>
          <a:stretch/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9"/>
          <p:cNvPicPr preferRelativeResize="0"/>
          <p:nvPr/>
        </p:nvPicPr>
        <p:blipFill rotWithShape="1">
          <a:blip r:embed="rId3">
            <a:alphaModFix/>
          </a:blip>
          <a:srcRect b="0" l="119" r="129" t="0"/>
          <a:stretch/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40"/>
          <p:cNvPicPr preferRelativeResize="0"/>
          <p:nvPr/>
        </p:nvPicPr>
        <p:blipFill rotWithShape="1">
          <a:blip r:embed="rId3">
            <a:alphaModFix/>
          </a:blip>
          <a:srcRect b="0" l="119" r="129" t="0"/>
          <a:stretch/>
        </p:blipFill>
        <p:spPr>
          <a:xfrm>
            <a:off x="-3600" y="-8435"/>
            <a:ext cx="9151200" cy="5160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/>
          <p:nvPr>
            <p:ph type="title"/>
          </p:nvPr>
        </p:nvSpPr>
        <p:spPr>
          <a:xfrm>
            <a:off x="-25" y="2150850"/>
            <a:ext cx="914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000"/>
              <a:t>RELATED WORKS</a:t>
            </a:r>
            <a:endParaRPr sz="5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INTRODUCTION</a:t>
            </a:r>
            <a:endParaRPr b="1"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2"/>
          <p:cNvSpPr txBox="1"/>
          <p:nvPr>
            <p:ph idx="4294967295" type="body"/>
          </p:nvPr>
        </p:nvSpPr>
        <p:spPr>
          <a:xfrm>
            <a:off x="4097875" y="497400"/>
            <a:ext cx="5046000" cy="414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600">
                <a:latin typeface="Source Sans 3"/>
                <a:ea typeface="Source Sans 3"/>
                <a:cs typeface="Source Sans 3"/>
                <a:sym typeface="Source Sans 3"/>
              </a:rPr>
              <a:t>“TAG-REEL” VISUALIZATION</a:t>
            </a:r>
            <a:endParaRPr b="1" sz="2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latin typeface="Source Sans 3"/>
                <a:ea typeface="Source Sans 3"/>
                <a:cs typeface="Source Sans 3"/>
                <a:sym typeface="Source Sans 3"/>
              </a:rPr>
              <a:t>Key Insights</a:t>
            </a:r>
            <a:endParaRPr b="1" sz="22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2009 paper by Bae et al. [3]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b="1" lang="it" sz="1600">
                <a:latin typeface="Arial"/>
                <a:ea typeface="Arial"/>
                <a:cs typeface="Arial"/>
                <a:sym typeface="Arial"/>
              </a:rPr>
              <a:t>Radial chart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 to visualize tag relationships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Circle of points groped by color &amp; radial distance (hierarchical data structure)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Static visualizations ➡ Difficult data exploration</a:t>
            </a:r>
            <a:endParaRPr b="1" sz="1600" u="sng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 u="sng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latin typeface="Source Sans 3"/>
                <a:ea typeface="Source Sans 3"/>
                <a:cs typeface="Source Sans 3"/>
                <a:sym typeface="Source Sans 3"/>
              </a:rPr>
              <a:t>Differences with Proposed Solution</a:t>
            </a:r>
            <a:r>
              <a:rPr b="1" lang="it" sz="2400"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Interactive visualization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➡ Allows for global + local data exploration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➡ Coordinated view customization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Tags only grouped by color					(classification by category, no hierarchy)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p42"/>
          <p:cNvPicPr preferRelativeResize="0"/>
          <p:nvPr/>
        </p:nvPicPr>
        <p:blipFill rotWithShape="1">
          <a:blip r:embed="rId3">
            <a:alphaModFix/>
          </a:blip>
          <a:srcRect b="2146" l="28852" r="28852" t="1169"/>
          <a:stretch/>
        </p:blipFill>
        <p:spPr>
          <a:xfrm>
            <a:off x="91258" y="97875"/>
            <a:ext cx="3847848" cy="4947750"/>
          </a:xfrm>
          <a:prstGeom prst="rect">
            <a:avLst/>
          </a:prstGeom>
          <a:noFill/>
          <a:ln cap="flat" cmpd="sng" w="28575">
            <a:solidFill>
              <a:srgbClr val="8553A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3"/>
          <p:cNvSpPr txBox="1"/>
          <p:nvPr>
            <p:ph idx="4294967295" type="body"/>
          </p:nvPr>
        </p:nvSpPr>
        <p:spPr>
          <a:xfrm>
            <a:off x="4097875" y="497400"/>
            <a:ext cx="5046000" cy="414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600">
                <a:latin typeface="Source Sans 3"/>
                <a:ea typeface="Source Sans 3"/>
                <a:cs typeface="Source Sans 3"/>
                <a:sym typeface="Source Sans 3"/>
              </a:rPr>
              <a:t>FOOD &amp; BEVERAGE CASE STUDY</a:t>
            </a:r>
            <a:endParaRPr b="1" sz="2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latin typeface="Source Sans 3"/>
                <a:ea typeface="Source Sans 3"/>
                <a:cs typeface="Source Sans 3"/>
                <a:sym typeface="Source Sans 3"/>
              </a:rPr>
              <a:t>Key Insights</a:t>
            </a:r>
            <a:endParaRPr b="1" sz="22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2022 paper by Mann et al. [4]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b="1" lang="it" sz="1600">
                <a:latin typeface="Arial"/>
                <a:ea typeface="Arial"/>
                <a:cs typeface="Arial"/>
                <a:sym typeface="Arial"/>
              </a:rPr>
              <a:t>Importance of market research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 for businesses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Benefits of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visual analytics for market research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b="1" lang="it" sz="1600">
                <a:latin typeface="Arial"/>
                <a:ea typeface="Arial"/>
                <a:cs typeface="Arial"/>
                <a:sym typeface="Arial"/>
              </a:rPr>
              <a:t>Weak use of visual analytics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(static infographics)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Focuses on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traditional business practices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Market analysis focused on competitor analysis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 u="sng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latin typeface="Source Sans 3"/>
                <a:ea typeface="Source Sans 3"/>
                <a:cs typeface="Source Sans 3"/>
                <a:sym typeface="Source Sans 3"/>
              </a:rPr>
              <a:t>Differences with Proposed Solution</a:t>
            </a:r>
            <a:r>
              <a:rPr b="1" lang="it" sz="2400"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Stronger use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 of visual analytics solutions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interactive, customizable &amp; coordinated views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)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Focuses on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online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 marketplaces (Steam platform)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Employs a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tag-oriented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 market analysis approach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5" name="Google Shape;235;p43"/>
          <p:cNvPicPr preferRelativeResize="0"/>
          <p:nvPr/>
        </p:nvPicPr>
        <p:blipFill rotWithShape="1">
          <a:blip r:embed="rId3">
            <a:alphaModFix/>
          </a:blip>
          <a:srcRect b="1904" l="30695" r="30761" t="1904"/>
          <a:stretch/>
        </p:blipFill>
        <p:spPr>
          <a:xfrm>
            <a:off x="285983" y="97875"/>
            <a:ext cx="3524251" cy="4947750"/>
          </a:xfrm>
          <a:prstGeom prst="rect">
            <a:avLst/>
          </a:prstGeom>
          <a:noFill/>
          <a:ln cap="flat" cmpd="sng" w="28575">
            <a:solidFill>
              <a:srgbClr val="8553A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4"/>
          <p:cNvSpPr txBox="1"/>
          <p:nvPr>
            <p:ph idx="4294967295" type="body"/>
          </p:nvPr>
        </p:nvSpPr>
        <p:spPr>
          <a:xfrm>
            <a:off x="4097875" y="497400"/>
            <a:ext cx="5046000" cy="414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600">
                <a:latin typeface="Source Sans 3"/>
                <a:ea typeface="Source Sans 3"/>
                <a:cs typeface="Source Sans 3"/>
                <a:sym typeface="Source Sans 3"/>
              </a:rPr>
              <a:t>BUSINESS DATA VISUALIZATIONS </a:t>
            </a:r>
            <a:endParaRPr b="1" sz="2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2018 survey by Roberts et al. [5]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Analyzes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various b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usiness-oriented visual analytics solutions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grouped in 4 categories (“Business Intelligence”, “Business Ecosystem”, “Customer Centric”, “Financial Visualizations”)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Few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visual analytics solutions for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market analysis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No market analysis in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online marketplaces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➡ 1990s: First online marketplaces appear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➡ 2000s: Globalization &amp; WWW Internet access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➡ 2010s: Boom of e-commerce and online shops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" name="Google Shape;241;p44"/>
          <p:cNvPicPr preferRelativeResize="0"/>
          <p:nvPr/>
        </p:nvPicPr>
        <p:blipFill rotWithShape="1">
          <a:blip r:embed="rId3">
            <a:alphaModFix/>
          </a:blip>
          <a:srcRect b="1904" l="31157" r="30876" t="1904"/>
          <a:stretch/>
        </p:blipFill>
        <p:spPr>
          <a:xfrm>
            <a:off x="307142" y="97875"/>
            <a:ext cx="3471350" cy="4947750"/>
          </a:xfrm>
          <a:prstGeom prst="rect">
            <a:avLst/>
          </a:prstGeom>
          <a:noFill/>
          <a:ln cap="flat" cmpd="sng" w="28575">
            <a:solidFill>
              <a:srgbClr val="8553A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45"/>
          <p:cNvPicPr preferRelativeResize="0"/>
          <p:nvPr/>
        </p:nvPicPr>
        <p:blipFill rotWithShape="1">
          <a:blip r:embed="rId3">
            <a:alphaModFix/>
          </a:blip>
          <a:srcRect b="15075" l="21876" r="22145" t="21952"/>
          <a:stretch/>
        </p:blipFill>
        <p:spPr>
          <a:xfrm>
            <a:off x="802000" y="186275"/>
            <a:ext cx="7539998" cy="4770951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5"/>
          <p:cNvSpPr/>
          <p:nvPr/>
        </p:nvSpPr>
        <p:spPr>
          <a:xfrm>
            <a:off x="4764475" y="4682075"/>
            <a:ext cx="730500" cy="2115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3 Medium"/>
              <a:ea typeface="Source Sans 3 Medium"/>
              <a:cs typeface="Source Sans 3 Medium"/>
              <a:sym typeface="Source Sans 3 Medium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6"/>
          <p:cNvSpPr txBox="1"/>
          <p:nvPr>
            <p:ph idx="4294967295" type="body"/>
          </p:nvPr>
        </p:nvSpPr>
        <p:spPr>
          <a:xfrm>
            <a:off x="3979342" y="497400"/>
            <a:ext cx="5272500" cy="414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600">
                <a:latin typeface="Source Sans 3"/>
                <a:ea typeface="Source Sans 3"/>
                <a:cs typeface="Source Sans 3"/>
                <a:sym typeface="Source Sans 3"/>
              </a:rPr>
              <a:t>“MARKET-ANALYZER” SYSTEM</a:t>
            </a:r>
            <a:endParaRPr b="1" sz="2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latin typeface="Source Sans 3"/>
                <a:ea typeface="Source Sans 3"/>
                <a:cs typeface="Source Sans 3"/>
                <a:sym typeface="Source Sans 3"/>
              </a:rPr>
              <a:t>Key Insights</a:t>
            </a:r>
            <a:endParaRPr b="1" sz="22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2012 paper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by Ko et al. [2]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b="1" lang="it" sz="1600">
                <a:latin typeface="Arial"/>
                <a:ea typeface="Arial"/>
                <a:cs typeface="Arial"/>
                <a:sym typeface="Arial"/>
              </a:rPr>
              <a:t>Focuses on “Competitive Intelligence” 	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(competitor analysis to forecast market changes)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Visualizations to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compare sales, trends, and growth of a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main company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and a selected secondary company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 over a certain time interval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3 entities: “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products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”, “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stores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” and “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companies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”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 u="sng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latin typeface="Source Sans 3"/>
                <a:ea typeface="Source Sans 3"/>
                <a:cs typeface="Source Sans 3"/>
                <a:sym typeface="Source Sans 3"/>
              </a:rPr>
              <a:t>Differences with Proposed Solution</a:t>
            </a:r>
            <a:r>
              <a:rPr b="1" lang="it" sz="2400"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Focuses on market analysis for online marketplaces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1 entity above all: “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products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” (tag-oriented analysis)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46"/>
          <p:cNvPicPr preferRelativeResize="0"/>
          <p:nvPr/>
        </p:nvPicPr>
        <p:blipFill rotWithShape="1">
          <a:blip r:embed="rId3">
            <a:alphaModFix/>
          </a:blip>
          <a:srcRect b="1904" l="30346" r="30185" t="1904"/>
          <a:stretch/>
        </p:blipFill>
        <p:spPr>
          <a:xfrm>
            <a:off x="188608" y="97875"/>
            <a:ext cx="3608923" cy="4947750"/>
          </a:xfrm>
          <a:prstGeom prst="rect">
            <a:avLst/>
          </a:prstGeom>
          <a:noFill/>
          <a:ln cap="flat" cmpd="sng" w="28575">
            <a:solidFill>
              <a:srgbClr val="8553A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7"/>
          <p:cNvSpPr txBox="1"/>
          <p:nvPr>
            <p:ph idx="4294967295" type="body"/>
          </p:nvPr>
        </p:nvSpPr>
        <p:spPr>
          <a:xfrm>
            <a:off x="4097875" y="497400"/>
            <a:ext cx="5046000" cy="414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600">
                <a:latin typeface="Source Sans 3"/>
                <a:ea typeface="Source Sans 3"/>
                <a:cs typeface="Source Sans 3"/>
                <a:sym typeface="Source Sans 3"/>
              </a:rPr>
              <a:t>COMMERCIAL V.A. SYSTEMS</a:t>
            </a:r>
            <a:endParaRPr b="1" sz="2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2018 survey by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Behrisch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et al. [1]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Describes the evolution of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commercial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visual analytics solutions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(uses 10 case studies)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nalysis and evaluation of V.A. solutions features, performance, and usability from users’ POV.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Users classified in “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upper management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”, “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domain experts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”, and “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data analysts/engineers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”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Not centered around business data visualizations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196850" lvl="0" marL="269999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Used to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guide development 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of proposed solution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270000" lvl="0" marL="5400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➡ Describes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methodologies for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evaluating commercial visual analytics systems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276225" lvl="0" marL="5400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➡ Focused on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data analysts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 user group criterias: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extensibility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interactivity</a:t>
            </a:r>
            <a:r>
              <a:rPr lang="it" sz="160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b="1" lang="it" sz="1600">
                <a:latin typeface="Arial"/>
                <a:ea typeface="Arial"/>
                <a:cs typeface="Arial"/>
                <a:sym typeface="Arial"/>
              </a:rPr>
              <a:t>data handling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9" name="Google Shape;259;p47"/>
          <p:cNvPicPr preferRelativeResize="0"/>
          <p:nvPr/>
        </p:nvPicPr>
        <p:blipFill rotWithShape="1">
          <a:blip r:embed="rId3">
            <a:alphaModFix/>
          </a:blip>
          <a:srcRect b="1904" l="30762" r="30765" t="1904"/>
          <a:stretch/>
        </p:blipFill>
        <p:spPr>
          <a:xfrm>
            <a:off x="364067" y="97875"/>
            <a:ext cx="3517901" cy="4947750"/>
          </a:xfrm>
          <a:prstGeom prst="rect">
            <a:avLst/>
          </a:prstGeom>
          <a:noFill/>
          <a:ln cap="flat" cmpd="sng" w="28575">
            <a:solidFill>
              <a:srgbClr val="8553A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8"/>
          <p:cNvSpPr txBox="1"/>
          <p:nvPr>
            <p:ph type="title"/>
          </p:nvPr>
        </p:nvSpPr>
        <p:spPr>
          <a:xfrm>
            <a:off x="-25" y="2150850"/>
            <a:ext cx="914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000"/>
              <a:t>USE CASES  &amp;  INSIGHTS</a:t>
            </a:r>
            <a:endParaRPr sz="50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9"/>
          <p:cNvSpPr txBox="1"/>
          <p:nvPr>
            <p:ph idx="1" type="body"/>
          </p:nvPr>
        </p:nvSpPr>
        <p:spPr>
          <a:xfrm>
            <a:off x="80547" y="1199012"/>
            <a:ext cx="4154400" cy="34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2600">
                <a:latin typeface="Source Sans 3"/>
                <a:ea typeface="Source Sans 3"/>
                <a:cs typeface="Source Sans 3"/>
                <a:sym typeface="Source Sans 3"/>
              </a:rPr>
              <a:t>“AAA” GAME STUDIOS</a:t>
            </a:r>
            <a:endParaRPr b="1" sz="2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06375" lvl="0" marL="269999" rtl="0" algn="l">
              <a:spcBef>
                <a:spcPts val="100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b="1" lang="it" sz="1750">
                <a:latin typeface="Arial"/>
                <a:ea typeface="Arial"/>
                <a:cs typeface="Arial"/>
                <a:sym typeface="Arial"/>
              </a:rPr>
              <a:t>In-house</a:t>
            </a:r>
            <a:r>
              <a:rPr lang="it" sz="1750">
                <a:latin typeface="Arial"/>
                <a:ea typeface="Arial"/>
                <a:cs typeface="Arial"/>
                <a:sym typeface="Arial"/>
              </a:rPr>
              <a:t> game development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-206375" lvl="0" marL="269999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Large number of </a:t>
            </a:r>
            <a:r>
              <a:rPr b="1" lang="it" sz="1750">
                <a:latin typeface="Arial"/>
                <a:ea typeface="Arial"/>
                <a:cs typeface="Arial"/>
                <a:sym typeface="Arial"/>
              </a:rPr>
              <a:t>employees 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06375" lvl="0" marL="269999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Various company/business </a:t>
            </a:r>
            <a:r>
              <a:rPr b="1" lang="it" sz="1750">
                <a:latin typeface="Arial"/>
                <a:ea typeface="Arial"/>
                <a:cs typeface="Arial"/>
                <a:sym typeface="Arial"/>
              </a:rPr>
              <a:t>divisions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06375" lvl="0" marL="269999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b="1" lang="it" sz="1750">
                <a:latin typeface="Arial"/>
                <a:ea typeface="Arial"/>
                <a:cs typeface="Arial"/>
                <a:sym typeface="Arial"/>
              </a:rPr>
              <a:t>Multi-platform self-publishing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06375" lvl="0" marL="269999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Priorities: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Conduct in-depth </a:t>
            </a:r>
            <a:r>
              <a:rPr b="1" lang="it" sz="1750">
                <a:latin typeface="Arial"/>
                <a:ea typeface="Arial"/>
                <a:cs typeface="Arial"/>
                <a:sym typeface="Arial"/>
              </a:rPr>
              <a:t>market analysis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b="1" lang="it" sz="1750">
                <a:latin typeface="Arial"/>
                <a:ea typeface="Arial"/>
                <a:cs typeface="Arial"/>
                <a:sym typeface="Arial"/>
              </a:rPr>
              <a:t>Analyze competitors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Assess </a:t>
            </a:r>
            <a:r>
              <a:rPr b="1" lang="it" sz="1750">
                <a:latin typeface="Arial"/>
                <a:ea typeface="Arial"/>
                <a:cs typeface="Arial"/>
                <a:sym typeface="Arial"/>
              </a:rPr>
              <a:t>product-market fit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Visualizing </a:t>
            </a:r>
            <a:r>
              <a:rPr b="1" lang="it" sz="1750">
                <a:latin typeface="Arial"/>
                <a:ea typeface="Arial"/>
                <a:cs typeface="Arial"/>
                <a:sym typeface="Arial"/>
              </a:rPr>
              <a:t>trends and growths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49"/>
          <p:cNvSpPr txBox="1"/>
          <p:nvPr>
            <p:ph idx="2" type="body"/>
          </p:nvPr>
        </p:nvSpPr>
        <p:spPr>
          <a:xfrm>
            <a:off x="4295325" y="1199000"/>
            <a:ext cx="4956600" cy="32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600">
                <a:latin typeface="Source Sans 3"/>
                <a:ea typeface="Source Sans 3"/>
                <a:cs typeface="Source Sans 3"/>
                <a:sym typeface="Source Sans 3"/>
              </a:rPr>
              <a:t>“INDIE” GAME STUDIOS</a:t>
            </a:r>
            <a:endParaRPr sz="1900"/>
          </a:p>
          <a:p>
            <a:pPr indent="-206375" lvl="0" marL="269999" rtl="0" algn="l">
              <a:spcBef>
                <a:spcPts val="100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b="1" lang="it" sz="1750">
                <a:latin typeface="Arial"/>
                <a:ea typeface="Arial"/>
                <a:cs typeface="Arial"/>
                <a:sym typeface="Arial"/>
              </a:rPr>
              <a:t>In-house</a:t>
            </a:r>
            <a:r>
              <a:rPr lang="it" sz="1750">
                <a:latin typeface="Arial"/>
                <a:ea typeface="Arial"/>
                <a:cs typeface="Arial"/>
                <a:sym typeface="Arial"/>
              </a:rPr>
              <a:t> game development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-206375" lvl="0" marL="269999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Small number of </a:t>
            </a:r>
            <a:r>
              <a:rPr b="1" lang="it" sz="1750">
                <a:latin typeface="Arial"/>
                <a:ea typeface="Arial"/>
                <a:cs typeface="Arial"/>
                <a:sym typeface="Arial"/>
              </a:rPr>
              <a:t>employees 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06375" lvl="0" marL="269999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Unstructured companies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06375" lvl="0" marL="269999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b="1" lang="it" sz="1750">
                <a:latin typeface="Arial"/>
                <a:ea typeface="Arial"/>
                <a:cs typeface="Arial"/>
                <a:sym typeface="Arial"/>
              </a:rPr>
              <a:t>Single platform self/external publishing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06375" lvl="0" marL="269999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Priorities: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Effective </a:t>
            </a:r>
            <a:r>
              <a:rPr b="1" lang="it" sz="1750">
                <a:latin typeface="Arial"/>
                <a:ea typeface="Arial"/>
                <a:cs typeface="Arial"/>
                <a:sym typeface="Arial"/>
              </a:rPr>
              <a:t>resource allocation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Ensure studios’ </a:t>
            </a:r>
            <a:r>
              <a:rPr b="1" lang="it" sz="1750">
                <a:latin typeface="Arial"/>
                <a:ea typeface="Arial"/>
                <a:cs typeface="Arial"/>
                <a:sym typeface="Arial"/>
              </a:rPr>
              <a:t>financial sustainability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lang="it" sz="1900"/>
              <a:t>Estimate </a:t>
            </a:r>
            <a:r>
              <a:rPr b="1" lang="it" sz="1900">
                <a:latin typeface="Source Sans 3"/>
                <a:ea typeface="Source Sans 3"/>
                <a:cs typeface="Source Sans 3"/>
                <a:sym typeface="Source Sans 3"/>
              </a:rPr>
              <a:t>sales and revenue</a:t>
            </a:r>
            <a:endParaRPr b="1" sz="19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25425" lvl="1" marL="5400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b="1" lang="it" sz="1900">
                <a:latin typeface="Source Sans 3"/>
                <a:ea typeface="Source Sans 3"/>
                <a:cs typeface="Source Sans 3"/>
                <a:sym typeface="Source Sans 3"/>
              </a:rPr>
              <a:t>Funding </a:t>
            </a:r>
            <a:r>
              <a:rPr lang="it" sz="1900"/>
              <a:t>(publishing deal/crowdfunding)</a:t>
            </a:r>
            <a:endParaRPr sz="1900"/>
          </a:p>
        </p:txBody>
      </p:sp>
      <p:cxnSp>
        <p:nvCxnSpPr>
          <p:cNvPr id="271" name="Google Shape;271;p49"/>
          <p:cNvCxnSpPr/>
          <p:nvPr/>
        </p:nvCxnSpPr>
        <p:spPr>
          <a:xfrm>
            <a:off x="4295325" y="1220275"/>
            <a:ext cx="0" cy="3451200"/>
          </a:xfrm>
          <a:prstGeom prst="straightConnector1">
            <a:avLst/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2" name="Google Shape;272;p49"/>
          <p:cNvSpPr txBox="1"/>
          <p:nvPr>
            <p:ph type="title"/>
          </p:nvPr>
        </p:nvSpPr>
        <p:spPr>
          <a:xfrm>
            <a:off x="311700" y="415949"/>
            <a:ext cx="8740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/>
              <a:t>INTENDED USERS &amp; USE CASES  </a:t>
            </a:r>
            <a:r>
              <a:rPr lang="it" sz="3700">
                <a:solidFill>
                  <a:srgbClr val="999999"/>
                </a:solidFill>
              </a:rPr>
              <a:t>(1)</a:t>
            </a:r>
            <a:endParaRPr sz="35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0"/>
          <p:cNvSpPr txBox="1"/>
          <p:nvPr>
            <p:ph idx="1" type="body"/>
          </p:nvPr>
        </p:nvSpPr>
        <p:spPr>
          <a:xfrm>
            <a:off x="80550" y="1199000"/>
            <a:ext cx="4214700" cy="34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2600">
                <a:latin typeface="Source Sans 3"/>
                <a:ea typeface="Source Sans 3"/>
                <a:cs typeface="Source Sans 3"/>
                <a:sym typeface="Source Sans 3"/>
              </a:rPr>
              <a:t>GAME PUBLISHERS</a:t>
            </a:r>
            <a:endParaRPr b="1" sz="2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06375" lvl="0" marL="269999" rtl="0" algn="l">
              <a:spcBef>
                <a:spcPts val="100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Companies </a:t>
            </a:r>
            <a:r>
              <a:rPr b="1" lang="it" sz="1750">
                <a:latin typeface="Arial"/>
                <a:ea typeface="Arial"/>
                <a:cs typeface="Arial"/>
                <a:sym typeface="Arial"/>
              </a:rPr>
              <a:t>funding </a:t>
            </a:r>
            <a:r>
              <a:rPr lang="it" sz="1750">
                <a:latin typeface="Arial"/>
                <a:ea typeface="Arial"/>
                <a:cs typeface="Arial"/>
                <a:sym typeface="Arial"/>
              </a:rPr>
              <a:t>game studios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-206375" lvl="0" marL="269999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Cover studios’ development costs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-206375" lvl="0" marL="269999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At game launch</a:t>
            </a:r>
            <a:r>
              <a:rPr lang="it" sz="1750">
                <a:latin typeface="Arial"/>
                <a:ea typeface="Arial"/>
                <a:cs typeface="Arial"/>
                <a:sym typeface="Arial"/>
              </a:rPr>
              <a:t>: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Recoup initial funding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Get a percentage fee on revenue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-206375" lvl="0" marL="269999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Priorities: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Analyze game’s “</a:t>
            </a:r>
            <a:r>
              <a:rPr b="1" lang="it" sz="1750">
                <a:latin typeface="Arial"/>
                <a:ea typeface="Arial"/>
                <a:cs typeface="Arial"/>
                <a:sym typeface="Arial"/>
              </a:rPr>
              <a:t>marketability</a:t>
            </a:r>
            <a:r>
              <a:rPr lang="it" sz="1750">
                <a:latin typeface="Arial"/>
                <a:ea typeface="Arial"/>
                <a:cs typeface="Arial"/>
                <a:sym typeface="Arial"/>
              </a:rPr>
              <a:t>”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b="1" lang="it" sz="1750">
                <a:latin typeface="Arial"/>
                <a:ea typeface="Arial"/>
                <a:cs typeface="Arial"/>
                <a:sym typeface="Arial"/>
              </a:rPr>
              <a:t>Find customers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-215900" lvl="1" marL="540000" rtl="0" algn="l">
              <a:spcBef>
                <a:spcPts val="0"/>
              </a:spcBef>
              <a:spcAft>
                <a:spcPts val="0"/>
              </a:spcAft>
              <a:buSzPts val="1750"/>
              <a:buFont typeface="Arial"/>
              <a:buChar char="○"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Ensure games’ </a:t>
            </a:r>
            <a:r>
              <a:rPr b="1" lang="it" sz="1750">
                <a:latin typeface="Arial"/>
                <a:ea typeface="Arial"/>
                <a:cs typeface="Arial"/>
                <a:sym typeface="Arial"/>
              </a:rPr>
              <a:t>financial success</a:t>
            </a:r>
            <a:endParaRPr b="1" sz="1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50"/>
          <p:cNvSpPr txBox="1"/>
          <p:nvPr>
            <p:ph idx="2" type="body"/>
          </p:nvPr>
        </p:nvSpPr>
        <p:spPr>
          <a:xfrm>
            <a:off x="4295325" y="1199000"/>
            <a:ext cx="4956600" cy="32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600">
                <a:latin typeface="Source Sans 3"/>
                <a:ea typeface="Source Sans 3"/>
                <a:cs typeface="Source Sans 3"/>
                <a:sym typeface="Source Sans 3"/>
              </a:rPr>
              <a:t>MORE USERS &amp; USE CASES</a:t>
            </a:r>
            <a:endParaRPr sz="1900"/>
          </a:p>
          <a:p>
            <a:pPr indent="-206375" lvl="0" marL="269999" rtl="0" algn="l">
              <a:spcBef>
                <a:spcPts val="1000"/>
              </a:spcBef>
              <a:spcAft>
                <a:spcPts val="0"/>
              </a:spcAft>
              <a:buSzPts val="1750"/>
              <a:buFont typeface="Arial"/>
              <a:buChar char="●"/>
            </a:pPr>
            <a:r>
              <a:rPr lang="it" sz="1900"/>
              <a:t>Discover </a:t>
            </a:r>
            <a:r>
              <a:rPr b="1" lang="it" sz="1900">
                <a:latin typeface="Source Sans 3"/>
                <a:ea typeface="Source Sans 3"/>
                <a:cs typeface="Source Sans 3"/>
                <a:sym typeface="Source Sans 3"/>
              </a:rPr>
              <a:t>genre/sub-genre "niches"</a:t>
            </a:r>
            <a:r>
              <a:rPr lang="it" sz="1900"/>
              <a:t> 		(low product supply, high demand)</a:t>
            </a:r>
            <a:endParaRPr sz="1900"/>
          </a:p>
          <a:p>
            <a:pPr indent="-215900" lvl="0" marL="269999" rtl="0" algn="l">
              <a:spcBef>
                <a:spcPts val="300"/>
              </a:spcBef>
              <a:spcAft>
                <a:spcPts val="0"/>
              </a:spcAft>
              <a:buSzPts val="1900"/>
              <a:buChar char="●"/>
            </a:pPr>
            <a:r>
              <a:rPr lang="it" sz="1900"/>
              <a:t>Evaluate recent </a:t>
            </a:r>
            <a:r>
              <a:rPr b="1" lang="it" sz="1900">
                <a:latin typeface="Source Sans 3"/>
                <a:ea typeface="Source Sans 3"/>
                <a:cs typeface="Source Sans 3"/>
                <a:sym typeface="Source Sans 3"/>
              </a:rPr>
              <a:t>market viability</a:t>
            </a:r>
            <a:r>
              <a:rPr lang="it" sz="1900"/>
              <a:t> of a product </a:t>
            </a:r>
            <a:r>
              <a:rPr b="1" lang="it" sz="1900">
                <a:latin typeface="Source Sans 3"/>
                <a:ea typeface="Source Sans 3"/>
                <a:cs typeface="Source Sans 3"/>
                <a:sym typeface="Source Sans 3"/>
              </a:rPr>
              <a:t>being developed</a:t>
            </a:r>
            <a:endParaRPr b="1" sz="19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15900" lvl="0" marL="269999" rtl="0" algn="l">
              <a:spcBef>
                <a:spcPts val="300"/>
              </a:spcBef>
              <a:spcAft>
                <a:spcPts val="0"/>
              </a:spcAft>
              <a:buSzPts val="1900"/>
              <a:buChar char="●"/>
            </a:pPr>
            <a:r>
              <a:rPr lang="it" sz="1900"/>
              <a:t>Identify </a:t>
            </a:r>
            <a:r>
              <a:rPr b="1" lang="it" sz="1900">
                <a:latin typeface="Source Sans 3"/>
                <a:ea typeface="Source Sans 3"/>
                <a:cs typeface="Source Sans 3"/>
                <a:sym typeface="Source Sans 3"/>
              </a:rPr>
              <a:t>trends </a:t>
            </a:r>
            <a:r>
              <a:rPr lang="it" sz="1900"/>
              <a:t>to predict gaming market direction (for </a:t>
            </a:r>
            <a:r>
              <a:rPr b="1" lang="it" sz="1900">
                <a:latin typeface="Source Sans 3"/>
                <a:ea typeface="Source Sans 3"/>
                <a:cs typeface="Source Sans 3"/>
                <a:sym typeface="Source Sans 3"/>
              </a:rPr>
              <a:t>new products development</a:t>
            </a:r>
            <a:r>
              <a:rPr lang="it" sz="1900"/>
              <a:t>)</a:t>
            </a:r>
            <a:endParaRPr sz="1900"/>
          </a:p>
          <a:p>
            <a:pPr indent="-215900" lvl="0" marL="269999" rtl="0" algn="l">
              <a:spcBef>
                <a:spcPts val="300"/>
              </a:spcBef>
              <a:spcAft>
                <a:spcPts val="0"/>
              </a:spcAft>
              <a:buSzPts val="1900"/>
              <a:buChar char="●"/>
            </a:pPr>
            <a:r>
              <a:rPr lang="it" sz="1900"/>
              <a:t>Help with </a:t>
            </a:r>
            <a:r>
              <a:rPr b="1" lang="it" sz="1900">
                <a:latin typeface="Source Sans 3"/>
                <a:ea typeface="Source Sans 3"/>
                <a:cs typeface="Source Sans 3"/>
                <a:sym typeface="Source Sans 3"/>
              </a:rPr>
              <a:t>product, price, placement and promotion</a:t>
            </a:r>
            <a:r>
              <a:rPr lang="it" sz="1900"/>
              <a:t> (4 “Ps” of marketing)</a:t>
            </a:r>
            <a:endParaRPr sz="1900"/>
          </a:p>
        </p:txBody>
      </p:sp>
      <p:cxnSp>
        <p:nvCxnSpPr>
          <p:cNvPr id="279" name="Google Shape;279;p50"/>
          <p:cNvCxnSpPr/>
          <p:nvPr/>
        </p:nvCxnSpPr>
        <p:spPr>
          <a:xfrm>
            <a:off x="4263575" y="1220275"/>
            <a:ext cx="0" cy="3451200"/>
          </a:xfrm>
          <a:prstGeom prst="straightConnector1">
            <a:avLst/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0" name="Google Shape;280;p50"/>
          <p:cNvSpPr txBox="1"/>
          <p:nvPr>
            <p:ph type="title"/>
          </p:nvPr>
        </p:nvSpPr>
        <p:spPr>
          <a:xfrm>
            <a:off x="311700" y="415949"/>
            <a:ext cx="8740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/>
              <a:t>INTENDED USERS &amp; USE CASES  </a:t>
            </a:r>
            <a:r>
              <a:rPr lang="it" sz="3700">
                <a:solidFill>
                  <a:srgbClr val="999999"/>
                </a:solidFill>
              </a:rPr>
              <a:t>(2)</a:t>
            </a:r>
            <a:endParaRPr sz="35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1"/>
          <p:cNvSpPr txBox="1"/>
          <p:nvPr>
            <p:ph idx="1" type="body"/>
          </p:nvPr>
        </p:nvSpPr>
        <p:spPr>
          <a:xfrm>
            <a:off x="232008" y="1185117"/>
            <a:ext cx="9030600" cy="3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System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designed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 to be “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versatile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” (for different types of users &amp; use cases)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➡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In-depth filters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allow to cover a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wide range of user needs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➡ Visualizations are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highly customizable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(w.r.t. plotted data &amp; views layout)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➡ Exploration of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both games and tags/genres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(locally and globally)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More use cases are possible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, and more types of users can discover insights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Multiple insights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can be discovered by interacting with the system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➡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Insights examples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provided in project report and discussed during demo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51"/>
          <p:cNvSpPr txBox="1"/>
          <p:nvPr>
            <p:ph type="title"/>
          </p:nvPr>
        </p:nvSpPr>
        <p:spPr>
          <a:xfrm>
            <a:off x="311700" y="415949"/>
            <a:ext cx="8740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/>
              <a:t>USE CASES &amp; INSIGHTS</a:t>
            </a:r>
            <a:endParaRPr sz="3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283747" y="1427612"/>
            <a:ext cx="4154400" cy="34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2600">
                <a:latin typeface="Source Sans 3"/>
                <a:ea typeface="Source Sans 3"/>
                <a:cs typeface="Source Sans 3"/>
                <a:sym typeface="Source Sans 3"/>
              </a:rPr>
              <a:t>Market Analysis</a:t>
            </a:r>
            <a:endParaRPr b="1" sz="26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The activity of gathering information about conditions that affect a marketplace.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Studies the attractiveness of a market (degree to which a market offers opportunities to an organization).</a:t>
            </a:r>
            <a:endParaRPr/>
          </a:p>
        </p:txBody>
      </p:sp>
      <p:sp>
        <p:nvSpPr>
          <p:cNvPr id="78" name="Google Shape;78;p16"/>
          <p:cNvSpPr txBox="1"/>
          <p:nvPr>
            <p:ph idx="2" type="body"/>
          </p:nvPr>
        </p:nvSpPr>
        <p:spPr>
          <a:xfrm>
            <a:off x="4761559" y="1427612"/>
            <a:ext cx="4154400" cy="32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600">
                <a:latin typeface="Source Sans 3"/>
                <a:ea typeface="Source Sans 3"/>
                <a:cs typeface="Source Sans 3"/>
                <a:sym typeface="Source Sans 3"/>
              </a:rPr>
              <a:t>Market Research</a:t>
            </a:r>
            <a:endParaRPr sz="1900"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The activity of gathering information about consumers' needs and preferences.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it" sz="1750">
                <a:latin typeface="Arial"/>
                <a:ea typeface="Arial"/>
                <a:cs typeface="Arial"/>
                <a:sym typeface="Arial"/>
              </a:rPr>
              <a:t>Aimed at identifying the needs of the market, the market size and the competition.</a:t>
            </a:r>
            <a:endParaRPr/>
          </a:p>
        </p:txBody>
      </p:sp>
      <p:cxnSp>
        <p:nvCxnSpPr>
          <p:cNvPr id="79" name="Google Shape;79;p16"/>
          <p:cNvCxnSpPr/>
          <p:nvPr/>
        </p:nvCxnSpPr>
        <p:spPr>
          <a:xfrm>
            <a:off x="4511225" y="1448875"/>
            <a:ext cx="0" cy="3037800"/>
          </a:xfrm>
          <a:prstGeom prst="straightConnector1">
            <a:avLst/>
          </a:prstGeom>
          <a:noFill/>
          <a:ln cap="flat" cmpd="sng" w="2857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92149"/>
            <a:ext cx="8740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/>
              <a:t>MARKET ANALYSIS  vs  MARKET RESEARCH</a:t>
            </a:r>
            <a:endParaRPr sz="35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2"/>
          <p:cNvSpPr txBox="1"/>
          <p:nvPr>
            <p:ph type="title"/>
          </p:nvPr>
        </p:nvSpPr>
        <p:spPr>
          <a:xfrm>
            <a:off x="-25" y="2150850"/>
            <a:ext cx="914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4600"/>
              <a:t>CONCLUSIONS</a:t>
            </a:r>
            <a:r>
              <a:rPr lang="it" sz="4600"/>
              <a:t> </a:t>
            </a:r>
            <a:r>
              <a:rPr lang="it" sz="4600"/>
              <a:t> &amp; </a:t>
            </a:r>
            <a:r>
              <a:rPr lang="it" sz="4600"/>
              <a:t> </a:t>
            </a:r>
            <a:r>
              <a:rPr lang="it" sz="4600"/>
              <a:t>FUTURE WORKS</a:t>
            </a:r>
            <a:endParaRPr sz="46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3"/>
          <p:cNvSpPr txBox="1"/>
          <p:nvPr>
            <p:ph idx="1" type="body"/>
          </p:nvPr>
        </p:nvSpPr>
        <p:spPr>
          <a:xfrm>
            <a:off x="232000" y="1185125"/>
            <a:ext cx="8820600" cy="3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100">
                <a:latin typeface="Arial"/>
                <a:ea typeface="Arial"/>
                <a:cs typeface="Arial"/>
                <a:sym typeface="Arial"/>
              </a:rPr>
              <a:t>Main Work’s Topic</a:t>
            </a:r>
            <a:r>
              <a:rPr lang="it" sz="210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1" lang="it" sz="2100">
                <a:latin typeface="Arial"/>
                <a:ea typeface="Arial"/>
                <a:cs typeface="Arial"/>
                <a:sym typeface="Arial"/>
              </a:rPr>
              <a:t>Visual analytics</a:t>
            </a:r>
            <a:r>
              <a:rPr lang="it" sz="2100">
                <a:latin typeface="Arial"/>
                <a:ea typeface="Arial"/>
                <a:cs typeface="Arial"/>
                <a:sym typeface="Arial"/>
              </a:rPr>
              <a:t> system for a “</a:t>
            </a:r>
            <a:r>
              <a:rPr b="1" lang="it" sz="2100"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1" lang="it" sz="2100">
                <a:latin typeface="Arial"/>
                <a:ea typeface="Arial"/>
                <a:cs typeface="Arial"/>
                <a:sym typeface="Arial"/>
              </a:rPr>
              <a:t>ag</a:t>
            </a:r>
            <a:r>
              <a:rPr b="1" lang="it" sz="2100">
                <a:latin typeface="Arial"/>
                <a:ea typeface="Arial"/>
                <a:cs typeface="Arial"/>
                <a:sym typeface="Arial"/>
              </a:rPr>
              <a:t>-</a:t>
            </a:r>
            <a:r>
              <a:rPr b="1" lang="it" sz="2100">
                <a:latin typeface="Arial"/>
                <a:ea typeface="Arial"/>
                <a:cs typeface="Arial"/>
                <a:sym typeface="Arial"/>
              </a:rPr>
              <a:t>oriented</a:t>
            </a:r>
            <a:r>
              <a:rPr lang="it" sz="2100">
                <a:latin typeface="Arial"/>
                <a:ea typeface="Arial"/>
                <a:cs typeface="Arial"/>
                <a:sym typeface="Arial"/>
              </a:rPr>
              <a:t>” </a:t>
            </a:r>
            <a:r>
              <a:rPr b="1" lang="it" sz="2100">
                <a:latin typeface="Arial"/>
                <a:ea typeface="Arial"/>
                <a:cs typeface="Arial"/>
                <a:sym typeface="Arial"/>
              </a:rPr>
              <a:t>market analysis</a:t>
            </a:r>
            <a:r>
              <a:rPr lang="it" sz="2100"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b="1" lang="it" sz="2100">
                <a:latin typeface="Arial"/>
                <a:ea typeface="Arial"/>
                <a:cs typeface="Arial"/>
                <a:sym typeface="Arial"/>
              </a:rPr>
              <a:t>online marketplaces</a:t>
            </a:r>
            <a:r>
              <a:rPr lang="it" sz="2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" sz="2100">
                <a:latin typeface="Arial"/>
                <a:ea typeface="Arial"/>
                <a:cs typeface="Arial"/>
                <a:sym typeface="Arial"/>
              </a:rPr>
              <a:t>centered around the “</a:t>
            </a:r>
            <a:r>
              <a:rPr b="1" lang="it" sz="2100">
                <a:latin typeface="Arial"/>
                <a:ea typeface="Arial"/>
                <a:cs typeface="Arial"/>
                <a:sym typeface="Arial"/>
              </a:rPr>
              <a:t>Steam</a:t>
            </a:r>
            <a:r>
              <a:rPr lang="it" sz="2100">
                <a:latin typeface="Arial"/>
                <a:ea typeface="Arial"/>
                <a:cs typeface="Arial"/>
                <a:sym typeface="Arial"/>
              </a:rPr>
              <a:t>” </a:t>
            </a:r>
            <a:r>
              <a:rPr b="1" lang="it" sz="2100">
                <a:latin typeface="Arial"/>
                <a:ea typeface="Arial"/>
                <a:cs typeface="Arial"/>
                <a:sym typeface="Arial"/>
              </a:rPr>
              <a:t>desktop gaming distribution platform</a:t>
            </a:r>
            <a:endParaRPr b="1"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Possible research directions and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future works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: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Translate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the visual analytics tag-oriented market analysis methodology to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different online marketplaces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Use “official” business data (system used estimated business data)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Extend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tag-oriented methodology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 to tags with a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hierarchical structure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 (system used tags with no defined hierarchical structure)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53"/>
          <p:cNvSpPr txBox="1"/>
          <p:nvPr>
            <p:ph type="title"/>
          </p:nvPr>
        </p:nvSpPr>
        <p:spPr>
          <a:xfrm>
            <a:off x="311700" y="415949"/>
            <a:ext cx="8740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/>
              <a:t>CONCLUSIONS  &amp;  FUTURE WORKS</a:t>
            </a:r>
            <a:endParaRPr sz="33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 txBox="1"/>
          <p:nvPr>
            <p:ph type="title"/>
          </p:nvPr>
        </p:nvSpPr>
        <p:spPr>
          <a:xfrm>
            <a:off x="-25" y="2150850"/>
            <a:ext cx="914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4600"/>
              <a:t>END OF THE PRESENTATION</a:t>
            </a:r>
            <a:endParaRPr sz="4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it" sz="3400"/>
              <a:t>DEMO?</a:t>
            </a:r>
            <a:endParaRPr b="0" i="1" sz="34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08246" y="1284994"/>
            <a:ext cx="8882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Visualizations allow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more users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to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understand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 data and insights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rtl="0" algn="l">
              <a:spcBef>
                <a:spcPts val="1200"/>
              </a:spcBef>
              <a:spcAft>
                <a:spcPts val="0"/>
              </a:spcAft>
              <a:buSzPts val="2000"/>
              <a:buFont typeface="Arial"/>
              <a:buChar char="○"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B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usiness data is often relegated to specific data analysts and data analytics division in companies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rtl="0" algn="l">
              <a:spcBef>
                <a:spcPts val="1200"/>
              </a:spcBef>
              <a:spcAft>
                <a:spcPts val="0"/>
              </a:spcAft>
              <a:buSzPts val="2000"/>
              <a:buFont typeface="Arial"/>
              <a:buChar char="○"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Visualizations make complex data more accessible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Visualization allow to i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dentify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markets/customers trends and patterns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1200"/>
              </a:spcAft>
              <a:buSzPts val="2000"/>
              <a:buFont typeface="Arial"/>
              <a:buChar char="●"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Interactive data exploration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 allows to dive deeper into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specific aspects of the market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92149"/>
            <a:ext cx="8740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300"/>
              <a:t>VISUAL ANALYTICS  &amp;  </a:t>
            </a:r>
            <a:r>
              <a:rPr lang="it" sz="3300"/>
              <a:t>MARKET ANALYSIS</a:t>
            </a:r>
            <a:endParaRPr sz="3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253187" y="1392550"/>
            <a:ext cx="8780400" cy="3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Digital hubs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where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buyers and sellers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 meet to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trade goods and services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Opposed to businesses’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physical retail locations and stores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.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Globalization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digital transformation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 led to a wide spread use of  e-commerce platforms, online stores, digital goods/services marketplaces.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Covid-19 pandemic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 accelerated the digital transformation and led to a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shift in consumer behaviors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, from physical to online.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92149"/>
            <a:ext cx="8740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/>
              <a:t>ONLINE MARKETPLACES</a:t>
            </a:r>
            <a:endParaRPr sz="33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253175" y="1392550"/>
            <a:ext cx="8890800" cy="3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Various publications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 on companies/industries business data visualizations.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Few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research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 publications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on visual analytics solutions for market analysis and market research (centered around specific markets and industries).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000">
                <a:latin typeface="Arial"/>
                <a:ea typeface="Arial"/>
                <a:cs typeface="Arial"/>
                <a:sym typeface="Arial"/>
              </a:rPr>
              <a:t>Almost no research publications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on visual analytics solutions for market analysis and market research in broad consumer online marketplaces.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000">
                <a:latin typeface="Arial"/>
                <a:ea typeface="Arial"/>
                <a:cs typeface="Arial"/>
                <a:sym typeface="Arial"/>
              </a:rPr>
              <a:t>Existing solutions focus on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traditional businesses 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b="1" lang="it" sz="2000">
                <a:latin typeface="Arial"/>
                <a:ea typeface="Arial"/>
                <a:cs typeface="Arial"/>
                <a:sym typeface="Arial"/>
              </a:rPr>
              <a:t>financial markets</a:t>
            </a:r>
            <a:r>
              <a:rPr lang="it" sz="2000">
                <a:latin typeface="Arial"/>
                <a:ea typeface="Arial"/>
                <a:cs typeface="Arial"/>
                <a:sym typeface="Arial"/>
              </a:rPr>
              <a:t>.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92149"/>
            <a:ext cx="8740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/>
              <a:t>THE LITERATURE</a:t>
            </a:r>
            <a:endParaRPr sz="3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92149"/>
            <a:ext cx="8740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/>
              <a:t>ABSENT LITERATURE - POSSIBLE REASONS</a:t>
            </a:r>
            <a:endParaRPr sz="3300"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262625" y="1291424"/>
            <a:ext cx="8860200" cy="35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5275" lvl="0" marL="3600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arenR"/>
            </a:pPr>
            <a:r>
              <a:rPr b="1" lang="it" sz="1800">
                <a:latin typeface="Arial"/>
                <a:ea typeface="Arial"/>
                <a:cs typeface="Arial"/>
                <a:sym typeface="Arial"/>
              </a:rPr>
              <a:t>Lack of publicly available data</a:t>
            </a:r>
            <a:endParaRPr b="1" sz="1800">
              <a:latin typeface="Arial"/>
              <a:ea typeface="Arial"/>
              <a:cs typeface="Arial"/>
              <a:sym typeface="Arial"/>
            </a:endParaRPr>
          </a:p>
          <a:p>
            <a:pPr indent="-180975" lvl="0" marL="360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it" sz="1900">
                <a:latin typeface="Arial"/>
                <a:ea typeface="Arial"/>
                <a:cs typeface="Arial"/>
                <a:sym typeface="Arial"/>
              </a:rPr>
              <a:t>➡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  Businesses don’t share their data to maintain their competitive advantage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180975" lvl="0" marL="360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80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it" sz="1900">
                <a:latin typeface="Arial"/>
                <a:ea typeface="Arial"/>
                <a:cs typeface="Arial"/>
                <a:sym typeface="Arial"/>
              </a:rPr>
              <a:t>➡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  Lack of data hinders research developments and system implementations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295275" lvl="0" marL="3600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arenR"/>
            </a:pPr>
            <a:r>
              <a:rPr b="1" lang="it" sz="1800">
                <a:latin typeface="Arial"/>
                <a:ea typeface="Arial"/>
                <a:cs typeface="Arial"/>
                <a:sym typeface="Arial"/>
              </a:rPr>
              <a:t>Integrated business intelligence tools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180975" lvl="0" marL="360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it" sz="1900">
                <a:latin typeface="Arial"/>
                <a:ea typeface="Arial"/>
                <a:cs typeface="Arial"/>
                <a:sym typeface="Arial"/>
              </a:rPr>
              <a:t>➡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  Online marketplace platforms let their business partners use integrated tools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180975" lvl="0" marL="360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it" sz="1900">
                <a:latin typeface="Arial"/>
                <a:ea typeface="Arial"/>
                <a:cs typeface="Arial"/>
                <a:sym typeface="Arial"/>
              </a:rPr>
              <a:t>➡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  Integrated tools focus on “internal business intelligence” (no market overview)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180975" lvl="0" marL="360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it" sz="1900">
                <a:latin typeface="Arial"/>
                <a:ea typeface="Arial"/>
                <a:cs typeface="Arial"/>
                <a:sym typeface="Arial"/>
              </a:rPr>
              <a:t>➡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  External solutions development is discouraged by lack of data and APIs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295275" lvl="0" marL="3600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arenR"/>
            </a:pPr>
            <a:r>
              <a:rPr b="1" lang="it" sz="1800">
                <a:latin typeface="Arial"/>
                <a:ea typeface="Arial"/>
                <a:cs typeface="Arial"/>
                <a:sym typeface="Arial"/>
              </a:rPr>
              <a:t>Business vs Open Research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180975" lvl="0" marL="360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80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it" sz="1900">
                <a:latin typeface="Arial"/>
                <a:ea typeface="Arial"/>
                <a:cs typeface="Arial"/>
                <a:sym typeface="Arial"/>
              </a:rPr>
              <a:t>➡</a:t>
            </a:r>
            <a:r>
              <a:rPr lang="it" sz="1800">
                <a:latin typeface="Arial"/>
                <a:ea typeface="Arial"/>
                <a:cs typeface="Arial"/>
                <a:sym typeface="Arial"/>
              </a:rPr>
              <a:t>  Existing solutions are often B2B products rather than open research attempts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180975" lvl="0" marL="360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92150"/>
            <a:ext cx="88602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/>
              <a:t>STEAM’S VIDEO GAME </a:t>
            </a:r>
            <a:r>
              <a:rPr lang="it" sz="3700"/>
              <a:t>MARKETPLACE</a:t>
            </a:r>
            <a:endParaRPr sz="3300"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237426" y="1371352"/>
            <a:ext cx="43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it" sz="1500">
                <a:latin typeface="Arial"/>
                <a:ea typeface="Arial"/>
                <a:cs typeface="Arial"/>
                <a:sym typeface="Arial"/>
              </a:rPr>
              <a:t>Biggest </a:t>
            </a:r>
            <a:r>
              <a:rPr lang="it" sz="1500">
                <a:latin typeface="Arial"/>
                <a:ea typeface="Arial"/>
                <a:cs typeface="Arial"/>
                <a:sym typeface="Arial"/>
              </a:rPr>
              <a:t>online distribution platform in the desktop gaming industry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it" sz="1500">
                <a:latin typeface="Arial"/>
                <a:ea typeface="Arial"/>
                <a:cs typeface="Arial"/>
                <a:sym typeface="Arial"/>
              </a:rPr>
              <a:t>Over </a:t>
            </a:r>
            <a:r>
              <a:rPr b="1" lang="it" sz="1500">
                <a:latin typeface="Arial"/>
                <a:ea typeface="Arial"/>
                <a:cs typeface="Arial"/>
                <a:sym typeface="Arial"/>
              </a:rPr>
              <a:t>85.000</a:t>
            </a:r>
            <a:r>
              <a:rPr lang="it" sz="1500">
                <a:latin typeface="Arial"/>
                <a:ea typeface="Arial"/>
                <a:cs typeface="Arial"/>
                <a:sym typeface="Arial"/>
              </a:rPr>
              <a:t> games and software products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it" sz="1500"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it" sz="1500">
                <a:latin typeface="Arial"/>
                <a:ea typeface="Arial"/>
                <a:cs typeface="Arial"/>
                <a:sym typeface="Arial"/>
              </a:rPr>
              <a:t>ver </a:t>
            </a:r>
            <a:r>
              <a:rPr b="1" lang="it" sz="1500">
                <a:latin typeface="Arial"/>
                <a:ea typeface="Arial"/>
                <a:cs typeface="Arial"/>
                <a:sym typeface="Arial"/>
              </a:rPr>
              <a:t>130 million</a:t>
            </a:r>
            <a:r>
              <a:rPr lang="it" sz="1500">
                <a:latin typeface="Arial"/>
                <a:ea typeface="Arial"/>
                <a:cs typeface="Arial"/>
                <a:sym typeface="Arial"/>
              </a:rPr>
              <a:t> monthly active users 	(as of the end of 2023)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it" sz="1500">
                <a:latin typeface="Arial"/>
                <a:ea typeface="Arial"/>
                <a:cs typeface="Arial"/>
                <a:sym typeface="Arial"/>
              </a:rPr>
              <a:t>Owned by </a:t>
            </a:r>
            <a:r>
              <a:rPr b="1" lang="it" sz="1500">
                <a:latin typeface="Arial"/>
                <a:ea typeface="Arial"/>
                <a:cs typeface="Arial"/>
                <a:sym typeface="Arial"/>
              </a:rPr>
              <a:t>Valve</a:t>
            </a:r>
            <a:r>
              <a:rPr lang="it" sz="1500"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</a:pPr>
            <a:r>
              <a:rPr lang="it" sz="1600"/>
              <a:t>Private american company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$13 billion in revenue in 2022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44% desktop gaming market share (as of the end of 2022)</a:t>
            </a:r>
            <a:endParaRPr sz="1600"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4543061" y="1371350"/>
            <a:ext cx="4471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it" sz="1500">
                <a:latin typeface="Arial"/>
                <a:ea typeface="Arial"/>
                <a:cs typeface="Arial"/>
                <a:sym typeface="Arial"/>
              </a:rPr>
              <a:t>Online marketplace for digital goods 		(video games and software)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it" sz="1500">
                <a:latin typeface="Arial"/>
                <a:ea typeface="Arial"/>
                <a:cs typeface="Arial"/>
                <a:sym typeface="Arial"/>
              </a:rPr>
              <a:t>Presents similar characteristic to online/physical goods/services marketplaces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</a:pPr>
            <a:r>
              <a:rPr lang="it" sz="1600"/>
              <a:t>Diverse products/services offerings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Vendors variety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Search and filter options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Global accessibility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 sz="1600"/>
              <a:t>User reviews and ratings</a:t>
            </a:r>
            <a:endParaRPr sz="16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it" sz="1500">
                <a:latin typeface="Arial"/>
                <a:ea typeface="Arial"/>
                <a:cs typeface="Arial"/>
                <a:sym typeface="Arial"/>
              </a:rPr>
              <a:t>No sharing of financial and business data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